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38"/>
  </p:notesMasterIdLst>
  <p:sldIdLst>
    <p:sldId id="297" r:id="rId3"/>
    <p:sldId id="298" r:id="rId4"/>
    <p:sldId id="256" r:id="rId5"/>
    <p:sldId id="258" r:id="rId6"/>
    <p:sldId id="259" r:id="rId7"/>
    <p:sldId id="260" r:id="rId8"/>
    <p:sldId id="261" r:id="rId9"/>
    <p:sldId id="262" r:id="rId10"/>
    <p:sldId id="268" r:id="rId11"/>
    <p:sldId id="269" r:id="rId12"/>
    <p:sldId id="272" r:id="rId13"/>
    <p:sldId id="273" r:id="rId14"/>
    <p:sldId id="275" r:id="rId15"/>
    <p:sldId id="276" r:id="rId16"/>
    <p:sldId id="277" r:id="rId17"/>
    <p:sldId id="278" r:id="rId18"/>
    <p:sldId id="279" r:id="rId19"/>
    <p:sldId id="280" r:id="rId20"/>
    <p:sldId id="281" r:id="rId21"/>
    <p:sldId id="283" r:id="rId22"/>
    <p:sldId id="264" r:id="rId23"/>
    <p:sldId id="266" r:id="rId24"/>
    <p:sldId id="267" r:id="rId25"/>
    <p:sldId id="270" r:id="rId26"/>
    <p:sldId id="271" r:id="rId27"/>
    <p:sldId id="287" r:id="rId28"/>
    <p:sldId id="274" r:id="rId29"/>
    <p:sldId id="288" r:id="rId30"/>
    <p:sldId id="289" r:id="rId31"/>
    <p:sldId id="290" r:id="rId32"/>
    <p:sldId id="291" r:id="rId33"/>
    <p:sldId id="293" r:id="rId34"/>
    <p:sldId id="299" r:id="rId35"/>
    <p:sldId id="300" r:id="rId36"/>
    <p:sldId id="296" r:id="rId37"/>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555" y="5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1CA69547-D2AC-4904-9FE6-1B20DC9EDA92}" type="datetimeFigureOut">
              <a:rPr lang="en-US" smtClean="0"/>
              <a:t>10/25/2022</a:t>
            </a:fld>
            <a:endParaRPr lang="en-US"/>
          </a:p>
        </p:txBody>
      </p:sp>
      <p:sp>
        <p:nvSpPr>
          <p:cNvPr id="4" name="Slide Image Placeholder 3"/>
          <p:cNvSpPr>
            <a:spLocks noGrp="1" noRot="1" noChangeAspect="1"/>
          </p:cNvSpPr>
          <p:nvPr>
            <p:ph type="sldImg" idx="2"/>
          </p:nvPr>
        </p:nvSpPr>
        <p:spPr>
          <a:xfrm>
            <a:off x="3332163" y="971550"/>
            <a:ext cx="3394075" cy="2622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BD192E54-B777-41C7-BAB7-AE424CBDA2E9}" type="slidenum">
              <a:rPr lang="en-US" smtClean="0"/>
              <a:t>‹#›</a:t>
            </a:fld>
            <a:endParaRPr lang="en-US"/>
          </a:p>
        </p:txBody>
      </p:sp>
    </p:spTree>
    <p:extLst>
      <p:ext uri="{BB962C8B-B14F-4D97-AF65-F5344CB8AC3E}">
        <p14:creationId xmlns:p14="http://schemas.microsoft.com/office/powerpoint/2010/main" val="1135324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2F48E2F-84ED-42BD-B35C-AE948BDF6B9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26931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757900-2067-4F3C-8F3D-049C0918C093}" type="datetimeFigureOut">
              <a:rPr lang="en-US" smtClean="0"/>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E21EA-00E4-4093-A07F-71CB23DA14B5}" type="slidenum">
              <a:rPr lang="en-US" smtClean="0"/>
              <a:t>‹#›</a:t>
            </a:fld>
            <a:endParaRPr lang="en-US"/>
          </a:p>
        </p:txBody>
      </p:sp>
    </p:spTree>
    <p:extLst>
      <p:ext uri="{BB962C8B-B14F-4D97-AF65-F5344CB8AC3E}">
        <p14:creationId xmlns:p14="http://schemas.microsoft.com/office/powerpoint/2010/main" val="353998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09"/>
            <a:ext cx="8675370" cy="1502305"/>
          </a:xfrm>
        </p:spPr>
        <p:txBody>
          <a:bodyPr/>
          <a:lstStyle/>
          <a:p>
            <a:r>
              <a:rPr lang="en-US"/>
              <a:t>Click to edit Master title style</a:t>
            </a:r>
          </a:p>
        </p:txBody>
      </p:sp>
      <p:sp>
        <p:nvSpPr>
          <p:cNvPr id="3" name="Text Placeholder 2"/>
          <p:cNvSpPr>
            <a:spLocks noGrp="1"/>
          </p:cNvSpPr>
          <p:nvPr>
            <p:ph type="body" idx="1"/>
          </p:nvPr>
        </p:nvSpPr>
        <p:spPr>
          <a:xfrm>
            <a:off x="692826" y="1905318"/>
            <a:ext cx="4255174"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065" y="1905318"/>
            <a:ext cx="4276130"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p:cNvSpPr>
            <a:spLocks noGrp="1"/>
          </p:cNvSpPr>
          <p:nvPr>
            <p:ph sz="quarter" idx="4"/>
          </p:nvPr>
        </p:nvSpPr>
        <p:spPr>
          <a:xfrm>
            <a:off x="5092065"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757900-2067-4F3C-8F3D-049C0918C093}" type="datetimeFigureOut">
              <a:rPr lang="en-US" smtClean="0"/>
              <a:t>10/25/2022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4E21EA-00E4-4093-A07F-71CB23DA14B5}" type="slidenum">
              <a:rPr lang="en-US" smtClean="0"/>
              <a:t>‹#›</a:t>
            </a:fld>
            <a:endParaRPr lang="en-US"/>
          </a:p>
        </p:txBody>
      </p:sp>
    </p:spTree>
    <p:extLst>
      <p:ext uri="{BB962C8B-B14F-4D97-AF65-F5344CB8AC3E}">
        <p14:creationId xmlns:p14="http://schemas.microsoft.com/office/powerpoint/2010/main" val="411231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757900-2067-4F3C-8F3D-049C0918C093}" type="datetimeFigureOut">
              <a:rPr lang="en-US" smtClean="0"/>
              <a:t>10/25/2022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4E21EA-00E4-4093-A07F-71CB23DA14B5}" type="slidenum">
              <a:rPr lang="en-US" smtClean="0"/>
              <a:t>‹#›</a:t>
            </a:fld>
            <a:endParaRPr lang="en-US"/>
          </a:p>
        </p:txBody>
      </p:sp>
    </p:spTree>
    <p:extLst>
      <p:ext uri="{BB962C8B-B14F-4D97-AF65-F5344CB8AC3E}">
        <p14:creationId xmlns:p14="http://schemas.microsoft.com/office/powerpoint/2010/main" val="595299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757900-2067-4F3C-8F3D-049C0918C093}" type="datetimeFigureOut">
              <a:rPr lang="en-US" smtClean="0"/>
              <a:t>10/25/2022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4E21EA-00E4-4093-A07F-71CB23DA14B5}" type="slidenum">
              <a:rPr lang="en-US" smtClean="0"/>
              <a:t>‹#›</a:t>
            </a:fld>
            <a:endParaRPr lang="en-US"/>
          </a:p>
        </p:txBody>
      </p:sp>
    </p:spTree>
    <p:extLst>
      <p:ext uri="{BB962C8B-B14F-4D97-AF65-F5344CB8AC3E}">
        <p14:creationId xmlns:p14="http://schemas.microsoft.com/office/powerpoint/2010/main" val="3067753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2640"/>
            </a:lvl1pPr>
          </a:lstStyle>
          <a:p>
            <a:r>
              <a:rPr lang="en-US"/>
              <a:t>Click to edit Master title style</a:t>
            </a:r>
          </a:p>
        </p:txBody>
      </p:sp>
      <p:sp>
        <p:nvSpPr>
          <p:cNvPr id="3" name="Content Placeholder 2"/>
          <p:cNvSpPr>
            <a:spLocks noGrp="1"/>
          </p:cNvSpPr>
          <p:nvPr>
            <p:ph idx="1"/>
          </p:nvPr>
        </p:nvSpPr>
        <p:spPr>
          <a:xfrm>
            <a:off x="4276130" y="1119082"/>
            <a:ext cx="5092065" cy="5523442"/>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F8757900-2067-4F3C-8F3D-049C0918C093}" type="datetimeFigureOut">
              <a:rPr lang="en-US" smtClean="0"/>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E21EA-00E4-4093-A07F-71CB23DA14B5}" type="slidenum">
              <a:rPr lang="en-US" smtClean="0"/>
              <a:t>‹#›</a:t>
            </a:fld>
            <a:endParaRPr lang="en-US"/>
          </a:p>
        </p:txBody>
      </p:sp>
    </p:spTree>
    <p:extLst>
      <p:ext uri="{BB962C8B-B14F-4D97-AF65-F5344CB8AC3E}">
        <p14:creationId xmlns:p14="http://schemas.microsoft.com/office/powerpoint/2010/main" val="1337016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2640"/>
            </a:lvl1pPr>
          </a:lstStyle>
          <a:p>
            <a:r>
              <a:rPr lang="en-US"/>
              <a:t>Click to edit Master title style</a:t>
            </a:r>
          </a:p>
        </p:txBody>
      </p:sp>
      <p:sp>
        <p:nvSpPr>
          <p:cNvPr id="3" name="Picture Placeholder 2"/>
          <p:cNvSpPr>
            <a:spLocks noGrp="1"/>
          </p:cNvSpPr>
          <p:nvPr>
            <p:ph type="pic" idx="1"/>
          </p:nvPr>
        </p:nvSpPr>
        <p:spPr>
          <a:xfrm>
            <a:off x="4276130" y="1119082"/>
            <a:ext cx="5092065" cy="5523442"/>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endParaRPr lang="en-US"/>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F8757900-2067-4F3C-8F3D-049C0918C093}" type="datetimeFigureOut">
              <a:rPr lang="en-US" smtClean="0"/>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E21EA-00E4-4093-A07F-71CB23DA14B5}" type="slidenum">
              <a:rPr lang="en-US" smtClean="0"/>
              <a:t>‹#›</a:t>
            </a:fld>
            <a:endParaRPr lang="en-US"/>
          </a:p>
        </p:txBody>
      </p:sp>
    </p:spTree>
    <p:extLst>
      <p:ext uri="{BB962C8B-B14F-4D97-AF65-F5344CB8AC3E}">
        <p14:creationId xmlns:p14="http://schemas.microsoft.com/office/powerpoint/2010/main" val="308030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757900-2067-4F3C-8F3D-049C0918C093}"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E21EA-00E4-4093-A07F-71CB23DA14B5}" type="slidenum">
              <a:rPr lang="en-US" smtClean="0"/>
              <a:t>‹#›</a:t>
            </a:fld>
            <a:endParaRPr lang="en-US"/>
          </a:p>
        </p:txBody>
      </p:sp>
    </p:spTree>
    <p:extLst>
      <p:ext uri="{BB962C8B-B14F-4D97-AF65-F5344CB8AC3E}">
        <p14:creationId xmlns:p14="http://schemas.microsoft.com/office/powerpoint/2010/main" val="1193936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2" y="413808"/>
            <a:ext cx="2168843" cy="6586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757900-2067-4F3C-8F3D-049C0918C093}"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E21EA-00E4-4093-A07F-71CB23DA14B5}" type="slidenum">
              <a:rPr lang="en-US" smtClean="0"/>
              <a:t>‹#›</a:t>
            </a:fld>
            <a:endParaRPr lang="en-US"/>
          </a:p>
        </p:txBody>
      </p:sp>
    </p:spTree>
    <p:extLst>
      <p:ext uri="{BB962C8B-B14F-4D97-AF65-F5344CB8AC3E}">
        <p14:creationId xmlns:p14="http://schemas.microsoft.com/office/powerpoint/2010/main" val="230163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272011"/>
            <a:ext cx="7543800" cy="2705947"/>
          </a:xfrm>
        </p:spPr>
        <p:txBody>
          <a:bodyPr anchor="b"/>
          <a:lstStyle>
            <a:lvl1pPr algn="ctr">
              <a:defRPr sz="4950"/>
            </a:lvl1pPr>
          </a:lstStyle>
          <a:p>
            <a:r>
              <a:rPr lang="en-US"/>
              <a:t>Click to edit Master title style</a:t>
            </a:r>
          </a:p>
        </p:txBody>
      </p:sp>
      <p:sp>
        <p:nvSpPr>
          <p:cNvPr id="3" name="Subtitle 2"/>
          <p:cNvSpPr>
            <a:spLocks noGrp="1"/>
          </p:cNvSpPr>
          <p:nvPr>
            <p:ph type="subTitle" idx="1"/>
          </p:nvPr>
        </p:nvSpPr>
        <p:spPr>
          <a:xfrm>
            <a:off x="1257300" y="4082310"/>
            <a:ext cx="7543800" cy="1876530"/>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p>
        </p:txBody>
      </p:sp>
      <p:sp>
        <p:nvSpPr>
          <p:cNvPr id="4" name="Date Placeholder 3"/>
          <p:cNvSpPr>
            <a:spLocks noGrp="1"/>
          </p:cNvSpPr>
          <p:nvPr>
            <p:ph type="dt" sz="half" idx="10"/>
          </p:nvPr>
        </p:nvSpPr>
        <p:spPr/>
        <p:txBody>
          <a:bodyPr/>
          <a:lstStyle/>
          <a:p>
            <a:fld id="{F8757900-2067-4F3C-8F3D-049C0918C093}"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E21EA-00E4-4093-A07F-71CB23DA14B5}" type="slidenum">
              <a:rPr lang="en-US" smtClean="0"/>
              <a:t>‹#›</a:t>
            </a:fld>
            <a:endParaRPr lang="en-US"/>
          </a:p>
        </p:txBody>
      </p:sp>
    </p:spTree>
    <p:extLst>
      <p:ext uri="{BB962C8B-B14F-4D97-AF65-F5344CB8AC3E}">
        <p14:creationId xmlns:p14="http://schemas.microsoft.com/office/powerpoint/2010/main" val="4056919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272011"/>
            <a:ext cx="7543800" cy="2705947"/>
          </a:xfrm>
        </p:spPr>
        <p:txBody>
          <a:bodyPr anchor="b"/>
          <a:lstStyle>
            <a:lvl1pPr algn="ctr">
              <a:defRPr sz="4950"/>
            </a:lvl1pPr>
          </a:lstStyle>
          <a:p>
            <a:r>
              <a:rPr lang="en-US"/>
              <a:t>Click to edit Master title style</a:t>
            </a:r>
          </a:p>
        </p:txBody>
      </p:sp>
      <p:sp>
        <p:nvSpPr>
          <p:cNvPr id="3" name="Subtitle 2"/>
          <p:cNvSpPr>
            <a:spLocks noGrp="1"/>
          </p:cNvSpPr>
          <p:nvPr>
            <p:ph type="subTitle" idx="1"/>
          </p:nvPr>
        </p:nvSpPr>
        <p:spPr>
          <a:xfrm>
            <a:off x="1257300" y="4082310"/>
            <a:ext cx="7543800" cy="1876530"/>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p>
        </p:txBody>
      </p:sp>
      <p:sp>
        <p:nvSpPr>
          <p:cNvPr id="4" name="Date Placeholder 3"/>
          <p:cNvSpPr>
            <a:spLocks noGrp="1"/>
          </p:cNvSpPr>
          <p:nvPr>
            <p:ph type="dt" sz="half" idx="10"/>
          </p:nvPr>
        </p:nvSpPr>
        <p:spPr/>
        <p:txBody>
          <a:bodyPr/>
          <a:lstStyle/>
          <a:p>
            <a:fld id="{F8757900-2067-4F3C-8F3D-049C0918C093}"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E21EA-00E4-4093-A07F-71CB23DA14B5}" type="slidenum">
              <a:rPr lang="en-US" smtClean="0"/>
              <a:t>‹#›</a:t>
            </a:fld>
            <a:endParaRPr lang="en-US"/>
          </a:p>
        </p:txBody>
      </p:sp>
    </p:spTree>
    <p:extLst>
      <p:ext uri="{BB962C8B-B14F-4D97-AF65-F5344CB8AC3E}">
        <p14:creationId xmlns:p14="http://schemas.microsoft.com/office/powerpoint/2010/main" val="1504861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757900-2067-4F3C-8F3D-049C0918C093}"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E21EA-00E4-4093-A07F-71CB23DA14B5}" type="slidenum">
              <a:rPr lang="en-US" smtClean="0"/>
              <a:t>‹#›</a:t>
            </a:fld>
            <a:endParaRPr lang="en-US"/>
          </a:p>
        </p:txBody>
      </p:sp>
    </p:spTree>
    <p:extLst>
      <p:ext uri="{BB962C8B-B14F-4D97-AF65-F5344CB8AC3E}">
        <p14:creationId xmlns:p14="http://schemas.microsoft.com/office/powerpoint/2010/main" val="3598022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6" y="1937704"/>
            <a:ext cx="8675370" cy="3233102"/>
          </a:xfrm>
        </p:spPr>
        <p:txBody>
          <a:bodyPr anchor="b"/>
          <a:lstStyle>
            <a:lvl1pPr>
              <a:defRPr sz="4950"/>
            </a:lvl1pPr>
          </a:lstStyle>
          <a:p>
            <a:r>
              <a:rPr lang="en-US"/>
              <a:t>Click to edit Master title style</a:t>
            </a:r>
          </a:p>
        </p:txBody>
      </p:sp>
      <p:sp>
        <p:nvSpPr>
          <p:cNvPr id="3" name="Text Placeholder 2"/>
          <p:cNvSpPr>
            <a:spLocks noGrp="1"/>
          </p:cNvSpPr>
          <p:nvPr>
            <p:ph type="body" idx="1"/>
          </p:nvPr>
        </p:nvSpPr>
        <p:spPr>
          <a:xfrm>
            <a:off x="686276" y="5201392"/>
            <a:ext cx="8675370" cy="1700212"/>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757900-2067-4F3C-8F3D-049C0918C093}"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E21EA-00E4-4093-A07F-71CB23DA14B5}" type="slidenum">
              <a:rPr lang="en-US" smtClean="0"/>
              <a:t>‹#›</a:t>
            </a:fld>
            <a:endParaRPr lang="en-US"/>
          </a:p>
        </p:txBody>
      </p:sp>
    </p:spTree>
    <p:extLst>
      <p:ext uri="{BB962C8B-B14F-4D97-AF65-F5344CB8AC3E}">
        <p14:creationId xmlns:p14="http://schemas.microsoft.com/office/powerpoint/2010/main" val="24532185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02920" y="310896"/>
            <a:ext cx="9052560" cy="124358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502920" y="1787652"/>
            <a:ext cx="9052560"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10/25/2022</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8"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09"/>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1515" y="7203864"/>
            <a:ext cx="2263140" cy="413808"/>
          </a:xfrm>
          <a:prstGeom prst="rect">
            <a:avLst/>
          </a:prstGeom>
        </p:spPr>
        <p:txBody>
          <a:bodyPr vert="horz" lIns="91440" tIns="45720" rIns="91440" bIns="45720" rtlCol="0" anchor="ctr"/>
          <a:lstStyle>
            <a:lvl1pPr algn="l">
              <a:defRPr sz="990">
                <a:solidFill>
                  <a:schemeClr val="tx1">
                    <a:tint val="75000"/>
                  </a:schemeClr>
                </a:solidFill>
              </a:defRPr>
            </a:lvl1pPr>
          </a:lstStyle>
          <a:p>
            <a:fld id="{F8757900-2067-4F3C-8F3D-049C0918C093}" type="datetimeFigureOut">
              <a:rPr lang="en-US" smtClean="0"/>
              <a:t>10/25/2022</a:t>
            </a:fld>
            <a:endParaRPr lang="en-US"/>
          </a:p>
        </p:txBody>
      </p:sp>
      <p:sp>
        <p:nvSpPr>
          <p:cNvPr id="5" name="Footer Placeholder 4"/>
          <p:cNvSpPr>
            <a:spLocks noGrp="1"/>
          </p:cNvSpPr>
          <p:nvPr>
            <p:ph type="ftr" sz="quarter" idx="3"/>
          </p:nvPr>
        </p:nvSpPr>
        <p:spPr>
          <a:xfrm>
            <a:off x="3331845" y="7203864"/>
            <a:ext cx="3394710" cy="413808"/>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4"/>
            <a:ext cx="2263140" cy="413808"/>
          </a:xfrm>
          <a:prstGeom prst="rect">
            <a:avLst/>
          </a:prstGeom>
        </p:spPr>
        <p:txBody>
          <a:bodyPr vert="horz" lIns="91440" tIns="45720" rIns="91440" bIns="45720" rtlCol="0" anchor="ctr"/>
          <a:lstStyle>
            <a:lvl1pPr algn="r">
              <a:defRPr sz="990">
                <a:solidFill>
                  <a:schemeClr val="tx1">
                    <a:tint val="75000"/>
                  </a:schemeClr>
                </a:solidFill>
              </a:defRPr>
            </a:lvl1pPr>
          </a:lstStyle>
          <a:p>
            <a:fld id="{734E21EA-00E4-4093-A07F-71CB23DA14B5}" type="slidenum">
              <a:rPr lang="en-US" smtClean="0"/>
              <a:t>‹#›</a:t>
            </a:fld>
            <a:endParaRPr lang="en-US"/>
          </a:p>
        </p:txBody>
      </p:sp>
    </p:spTree>
    <p:extLst>
      <p:ext uri="{BB962C8B-B14F-4D97-AF65-F5344CB8AC3E}">
        <p14:creationId xmlns:p14="http://schemas.microsoft.com/office/powerpoint/2010/main" val="321935602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mailto:pavlaleks@gmail.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4.png"/><Relationship Id="rId7" Type="http://schemas.openxmlformats.org/officeDocument/2006/relationships/hyperlink" Target="http://rs.n1info.com/journalist12/N1-Beograd-" TargetMode="External"/><Relationship Id="rId2" Type="http://schemas.openxmlformats.org/officeDocument/2006/relationships/image" Target="../media/image3.jpeg"/><Relationship Id="rId1" Type="http://schemas.openxmlformats.org/officeDocument/2006/relationships/slideLayout" Target="../slideLayouts/slideLayout8.xml"/><Relationship Id="rId6" Type="http://schemas.openxmlformats.org/officeDocument/2006/relationships/hyperlink" Target="http://rs.n1info.com/Vesti/a580469/7-na-N1-Predsednik-proglasio-rat-nevidljivom-neprijatelju-nastava-na-TV-u.html" TargetMode="External"/><Relationship Id="rId5" Type="http://schemas.openxmlformats.org/officeDocument/2006/relationships/hyperlink" Target="https://abcnews.go.com/Politics/trump-coronavirus-task-force-economic-public-health-steps/story?id=69646672" TargetMode="External"/><Relationship Id="rId4" Type="http://schemas.openxmlformats.org/officeDocument/2006/relationships/hyperlink" Target="https://www.worldometers.info/coronavirus/"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abcnews.go.com/Politics/trump-coronavirus-task-force-economic-public-health-steps/story?id=69646672" TargetMode="External"/><Relationship Id="rId3" Type="http://schemas.openxmlformats.org/officeDocument/2006/relationships/image" Target="../media/image4.png"/><Relationship Id="rId7" Type="http://schemas.openxmlformats.org/officeDocument/2006/relationships/hyperlink" Target="https://www.worldometers.info/coronavirus/" TargetMode="External"/><Relationship Id="rId2" Type="http://schemas.openxmlformats.org/officeDocument/2006/relationships/image" Target="../media/image3.jpeg"/><Relationship Id="rId1" Type="http://schemas.openxmlformats.org/officeDocument/2006/relationships/slideLayout" Target="../slideLayouts/slideLayout8.xml"/><Relationship Id="rId6" Type="http://schemas.openxmlformats.org/officeDocument/2006/relationships/hyperlink" Target="https://sr.wikipedia.org/sr-ec/%D0%A5%D1%83%D0%BB%D0%B8%D0%B3%D0%B0%D0%BD%D1%81%D1%82%D0%B2%D0%BE" TargetMode="External"/><Relationship Id="rId5" Type="http://schemas.openxmlformats.org/officeDocument/2006/relationships/hyperlink" Target="http://www.odbrana.mod.gov.rs/grab_file.php?id_clanka=7027&amp;redni_broj=225&amp;putanja=Odbrana%20225%20-%20DRUSTVO%20-%20Nasilje%20na%20sportskim%20terenima%20-%2030-33.pdf&amp;id_casopisa=1" TargetMode="External"/><Relationship Id="rId10" Type="http://schemas.openxmlformats.org/officeDocument/2006/relationships/image" Target="../media/image5.jpeg"/><Relationship Id="rId4" Type="http://schemas.openxmlformats.org/officeDocument/2006/relationships/hyperlink" Target="https://www.sportske.net/vest/domaci-fudbal/maljkovic-problem-huliganizma-je-velik-nema-razgovora-sa-bitangama-i-huliganima-327660.html" TargetMode="External"/><Relationship Id="rId9" Type="http://schemas.openxmlformats.org/officeDocument/2006/relationships/hyperlink" Target="http://rs.n1info.com/Vesti/a580469/7-na-N1-Predsednik-proglasio-rat-nevidljivom-neprijatelju-nastava-na-TV-u.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8.xml"/><Relationship Id="rId5" Type="http://schemas.openxmlformats.org/officeDocument/2006/relationships/hyperlink" Target="http://savremenisport.com/teorija-sporta/sportska-publika/14/357/huliganizam-u-srbiji" TargetMode="Externa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png"/><Relationship Id="rId1" Type="http://schemas.openxmlformats.org/officeDocument/2006/relationships/slideLayout" Target="../slideLayouts/slideLayout8.xml"/><Relationship Id="rId5" Type="http://schemas.openxmlformats.org/officeDocument/2006/relationships/image" Target="../media/image5.jpe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3" Type="http://schemas.openxmlformats.org/officeDocument/2006/relationships/hyperlink" Target="mailto:pavlaleks@gmail.com" TargetMode="External"/><Relationship Id="rId2" Type="http://schemas.openxmlformats.org/officeDocument/2006/relationships/hyperlink" Target="mailto:apavlovic@fzs.edu.rs" TargetMode="External"/><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057275"/>
            <a:ext cx="7543800"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612934" indent="-235744">
              <a:defRPr>
                <a:solidFill>
                  <a:schemeClr val="tx1"/>
                </a:solidFill>
                <a:latin typeface="Arial" panose="020B0604020202020204" pitchFamily="34" charset="0"/>
              </a:defRPr>
            </a:lvl2pPr>
            <a:lvl3pPr marL="942975" indent="-188595">
              <a:defRPr>
                <a:solidFill>
                  <a:schemeClr val="tx1"/>
                </a:solidFill>
                <a:latin typeface="Arial" panose="020B0604020202020204" pitchFamily="34" charset="0"/>
              </a:defRPr>
            </a:lvl3pPr>
            <a:lvl4pPr marL="1320165" indent="-188595">
              <a:defRPr>
                <a:solidFill>
                  <a:schemeClr val="tx1"/>
                </a:solidFill>
                <a:latin typeface="Arial" panose="020B0604020202020204" pitchFamily="34" charset="0"/>
              </a:defRPr>
            </a:lvl4pPr>
            <a:lvl5pPr marL="1697355" indent="-188595">
              <a:defRPr>
                <a:solidFill>
                  <a:schemeClr val="tx1"/>
                </a:solidFill>
                <a:latin typeface="Arial" panose="020B0604020202020204" pitchFamily="34" charset="0"/>
              </a:defRPr>
            </a:lvl5pPr>
            <a:lvl6pPr marL="2074545" indent="-188595" eaLnBrk="0" fontAlgn="base" hangingPunct="0">
              <a:spcBef>
                <a:spcPct val="0"/>
              </a:spcBef>
              <a:spcAft>
                <a:spcPct val="0"/>
              </a:spcAft>
              <a:defRPr>
                <a:solidFill>
                  <a:schemeClr val="tx1"/>
                </a:solidFill>
                <a:latin typeface="Arial" panose="020B0604020202020204" pitchFamily="34" charset="0"/>
              </a:defRPr>
            </a:lvl6pPr>
            <a:lvl7pPr marL="2451735" indent="-188595" eaLnBrk="0" fontAlgn="base" hangingPunct="0">
              <a:spcBef>
                <a:spcPct val="0"/>
              </a:spcBef>
              <a:spcAft>
                <a:spcPct val="0"/>
              </a:spcAft>
              <a:defRPr>
                <a:solidFill>
                  <a:schemeClr val="tx1"/>
                </a:solidFill>
                <a:latin typeface="Arial" panose="020B0604020202020204" pitchFamily="34" charset="0"/>
              </a:defRPr>
            </a:lvl7pPr>
            <a:lvl8pPr marL="2828925" indent="-188595" eaLnBrk="0" fontAlgn="base" hangingPunct="0">
              <a:spcBef>
                <a:spcPct val="0"/>
              </a:spcBef>
              <a:spcAft>
                <a:spcPct val="0"/>
              </a:spcAft>
              <a:defRPr>
                <a:solidFill>
                  <a:schemeClr val="tx1"/>
                </a:solidFill>
                <a:latin typeface="Arial" panose="020B0604020202020204" pitchFamily="34" charset="0"/>
              </a:defRPr>
            </a:lvl8pPr>
            <a:lvl9pPr marL="3206115" indent="-188595" eaLnBrk="0" fontAlgn="base" hangingPunct="0">
              <a:spcBef>
                <a:spcPct val="0"/>
              </a:spcBef>
              <a:spcAft>
                <a:spcPct val="0"/>
              </a:spcAft>
              <a:defRPr>
                <a:solidFill>
                  <a:schemeClr val="tx1"/>
                </a:solidFill>
                <a:latin typeface="Arial" panose="020B0604020202020204" pitchFamily="34" charset="0"/>
              </a:defRPr>
            </a:lvl9pPr>
          </a:lstStyle>
          <a:p>
            <a:pPr defTabSz="754380"/>
            <a:fld id="{6D71C007-CAEF-4599-AB4B-5ECED2BB9266}" type="slidenum">
              <a:rPr lang="en-US" altLang="sr-Latn-RS">
                <a:solidFill>
                  <a:srgbClr val="898989"/>
                </a:solidFill>
                <a:latin typeface="Calibri" panose="020F0502020204030204" pitchFamily="34" charset="0"/>
              </a:rPr>
              <a:pPr defTabSz="754380"/>
              <a:t>1</a:t>
            </a:fld>
            <a:endParaRPr lang="en-US" altLang="sr-Latn-RS">
              <a:solidFill>
                <a:srgbClr val="898989"/>
              </a:solidFill>
              <a:latin typeface="Calibri" panose="020F0502020204030204" pitchFamily="34" charset="0"/>
            </a:endParaRPr>
          </a:p>
        </p:txBody>
      </p:sp>
      <p:sp>
        <p:nvSpPr>
          <p:cNvPr id="4100" name="Rectangle 1"/>
          <p:cNvSpPr>
            <a:spLocks noChangeArrowheads="1"/>
          </p:cNvSpPr>
          <p:nvPr/>
        </p:nvSpPr>
        <p:spPr bwMode="auto">
          <a:xfrm>
            <a:off x="2768679" y="1725216"/>
            <a:ext cx="5516404" cy="52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4380"/>
            <a:r>
              <a:rPr lang="en-US" sz="2805" dirty="0" err="1">
                <a:solidFill>
                  <a:prstClr val="black"/>
                </a:solidFill>
              </a:rPr>
              <a:t>Osnove</a:t>
            </a:r>
            <a:r>
              <a:rPr lang="en-US" sz="2805" dirty="0">
                <a:solidFill>
                  <a:prstClr val="black"/>
                </a:solidFill>
              </a:rPr>
              <a:t> </a:t>
            </a:r>
            <a:r>
              <a:rPr lang="en-US" sz="2805" dirty="0" err="1">
                <a:solidFill>
                  <a:prstClr val="black"/>
                </a:solidFill>
              </a:rPr>
              <a:t>akademske</a:t>
            </a:r>
            <a:r>
              <a:rPr lang="en-US" sz="2805" dirty="0">
                <a:solidFill>
                  <a:prstClr val="black"/>
                </a:solidFill>
              </a:rPr>
              <a:t> </a:t>
            </a:r>
            <a:r>
              <a:rPr lang="en-US" sz="2805" dirty="0" err="1">
                <a:solidFill>
                  <a:prstClr val="black"/>
                </a:solidFill>
              </a:rPr>
              <a:t>pismenosti</a:t>
            </a:r>
            <a:endParaRPr lang="en-US" sz="2805" dirty="0">
              <a:solidFill>
                <a:prstClr val="black"/>
              </a:solidFill>
            </a:endParaRPr>
          </a:p>
        </p:txBody>
      </p:sp>
      <p:pic>
        <p:nvPicPr>
          <p:cNvPr id="4101" name="Picture 11" descr="Bad Writing? That's fine! – Copywriting Services in Singap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0904" y="2314575"/>
            <a:ext cx="2938939"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p:cNvSpPr>
            <a:spLocks noChangeArrowheads="1"/>
          </p:cNvSpPr>
          <p:nvPr/>
        </p:nvSpPr>
        <p:spPr bwMode="auto">
          <a:xfrm>
            <a:off x="6365081" y="5394961"/>
            <a:ext cx="3771900"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4380"/>
            <a:r>
              <a:rPr lang="sr-Cyrl-RS" sz="1485">
                <a:solidFill>
                  <a:prstClr val="black"/>
                </a:solidFill>
              </a:rPr>
              <a:t>Александар Павловић</a:t>
            </a:r>
            <a:endParaRPr lang="en-US" sz="1485">
              <a:solidFill>
                <a:prstClr val="black"/>
              </a:solidFill>
            </a:endParaRPr>
          </a:p>
          <a:p>
            <a:pPr defTabSz="754380"/>
            <a:r>
              <a:rPr lang="en-US" sz="1485">
                <a:solidFill>
                  <a:prstClr val="black"/>
                </a:solidFill>
                <a:hlinkClick r:id="rId5"/>
              </a:rPr>
              <a:t>pavlaleks@gmail.com</a:t>
            </a:r>
            <a:r>
              <a:rPr lang="en-US" sz="1485">
                <a:solidFill>
                  <a:prstClr val="black"/>
                </a:solidFill>
              </a:rPr>
              <a:t> </a:t>
            </a:r>
          </a:p>
        </p:txBody>
      </p:sp>
    </p:spTree>
    <p:extLst>
      <p:ext uri="{BB962C8B-B14F-4D97-AF65-F5344CB8AC3E}">
        <p14:creationId xmlns:p14="http://schemas.microsoft.com/office/powerpoint/2010/main" val="3938638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6" y="114300"/>
            <a:ext cx="10058273" cy="75438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6" y="114300"/>
            <a:ext cx="10058273" cy="75438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6" y="114300"/>
            <a:ext cx="10058273" cy="7543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6" y="114300"/>
            <a:ext cx="10058273" cy="75438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6" y="114300"/>
            <a:ext cx="10058273" cy="75438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6" y="114300"/>
            <a:ext cx="10058273" cy="75438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6" y="114300"/>
            <a:ext cx="10058273" cy="75438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6" y="114300"/>
            <a:ext cx="10058273" cy="75438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6" y="114300"/>
            <a:ext cx="10058273" cy="75438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6" y="114300"/>
            <a:ext cx="10058273" cy="75438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bwMode="auto">
          <a:xfrm>
            <a:off x="7103745" y="7203864"/>
            <a:ext cx="2263140" cy="4138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1" latinLnBrk="0" hangingPunct="1">
              <a:defRPr sz="99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4380"/>
            <a:fld id="{734E21EA-00E4-4093-A07F-71CB23DA14B5}" type="slidenum">
              <a:rPr lang="en-US" smtClean="0"/>
              <a:pPr/>
              <a:t>2</a:t>
            </a:fld>
            <a:endParaRPr lang="en-US" altLang="sr-Latn-RS" sz="825" b="1">
              <a:solidFill>
                <a:srgbClr val="898989"/>
              </a:solidFill>
              <a:latin typeface="Calibri" panose="020F0502020204030204" pitchFamily="34" charset="0"/>
            </a:endParaRPr>
          </a:p>
        </p:txBody>
      </p:sp>
      <p:sp>
        <p:nvSpPr>
          <p:cNvPr id="7171" name="Slide Number Placeholder 3"/>
          <p:cNvSpPr>
            <a:spLocks noGrp="1"/>
          </p:cNvSpPr>
          <p:nvPr/>
        </p:nvSpPr>
        <p:spPr bwMode="auto">
          <a:xfrm>
            <a:off x="1377791" y="6180773"/>
            <a:ext cx="377190" cy="37719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754380"/>
            <a:fld id="{749FEEA6-8B31-40CA-859A-44DC629394F3}" type="slidenum">
              <a:rPr lang="en-US" altLang="en-US" sz="1155">
                <a:solidFill>
                  <a:srgbClr val="FFFFFF"/>
                </a:solidFill>
                <a:latin typeface="Calibri" panose="020F0502020204030204" pitchFamily="34" charset="0"/>
              </a:rPr>
              <a:pPr algn="ctr" defTabSz="754380"/>
              <a:t>2</a:t>
            </a:fld>
            <a:endParaRPr lang="en-US" altLang="en-US" sz="1155">
              <a:solidFill>
                <a:srgbClr val="FFFFFF"/>
              </a:solidFill>
              <a:latin typeface="Calibri" panose="020F0502020204030204" pitchFamily="34" charset="0"/>
            </a:endParaRPr>
          </a:p>
        </p:txBody>
      </p:sp>
      <p:pic>
        <p:nvPicPr>
          <p:cNvPr id="7172" name="Picture 8"/>
          <p:cNvPicPr>
            <a:picLocks noChangeAspect="1"/>
          </p:cNvPicPr>
          <p:nvPr/>
        </p:nvPicPr>
        <p:blipFill>
          <a:blip r:embed="rId2" cstate="print">
            <a:extLst>
              <a:ext uri="{28A0092B-C50C-407E-A947-70E740481C1C}">
                <a14:useLocalDpi xmlns:a14="http://schemas.microsoft.com/office/drawing/2010/main" val="0"/>
              </a:ext>
            </a:extLst>
          </a:blip>
          <a:srcRect l="2386" t="47746" r="68410"/>
          <a:stretch>
            <a:fillRect/>
          </a:stretch>
        </p:blipFill>
        <p:spPr bwMode="auto">
          <a:xfrm>
            <a:off x="6469858" y="1189554"/>
            <a:ext cx="2202894" cy="45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3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057275"/>
            <a:ext cx="7543800" cy="88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7300" y="6404730"/>
            <a:ext cx="7543800" cy="31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1"/>
          <p:cNvSpPr>
            <a:spLocks noChangeArrowheads="1"/>
          </p:cNvSpPr>
          <p:nvPr/>
        </p:nvSpPr>
        <p:spPr bwMode="auto">
          <a:xfrm>
            <a:off x="3143251" y="1801178"/>
            <a:ext cx="5042893" cy="55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4380">
              <a:lnSpc>
                <a:spcPct val="107000"/>
              </a:lnSpc>
              <a:spcAft>
                <a:spcPts val="660"/>
              </a:spcAft>
            </a:pPr>
            <a:r>
              <a:rPr lang="en-US" sz="2970" dirty="0" err="1">
                <a:solidFill>
                  <a:prstClr val="black"/>
                </a:solidFill>
              </a:rPr>
              <a:t>Struktura</a:t>
            </a:r>
            <a:r>
              <a:rPr lang="en-US" sz="2970" dirty="0">
                <a:solidFill>
                  <a:prstClr val="black"/>
                </a:solidFill>
              </a:rPr>
              <a:t> </a:t>
            </a:r>
            <a:r>
              <a:rPr lang="en-US" sz="2970" dirty="0" err="1">
                <a:solidFill>
                  <a:prstClr val="black"/>
                </a:solidFill>
              </a:rPr>
              <a:t>prezentacije</a:t>
            </a:r>
            <a:r>
              <a:rPr lang="en-US" sz="2970" dirty="0">
                <a:solidFill>
                  <a:prstClr val="black"/>
                </a:solidFill>
              </a:rPr>
              <a:t>:</a:t>
            </a:r>
            <a:endParaRPr lang="en-US" sz="280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176" name="Rectangle 2"/>
          <p:cNvSpPr>
            <a:spLocks noChangeArrowheads="1"/>
          </p:cNvSpPr>
          <p:nvPr/>
        </p:nvSpPr>
        <p:spPr bwMode="auto">
          <a:xfrm>
            <a:off x="642344" y="2393156"/>
            <a:ext cx="7654100" cy="2319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defTabSz="754380">
              <a:lnSpc>
                <a:spcPct val="107000"/>
              </a:lnSpc>
              <a:spcAft>
                <a:spcPts val="660"/>
              </a:spcAft>
              <a:buFontTx/>
              <a:buChar char="-"/>
            </a:pPr>
            <a:r>
              <a:rPr lang="en-US" sz="24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Osnovna</a:t>
            </a: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na</a:t>
            </a:r>
            <a:r>
              <a:rPr lang="sr-Latn-R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čela pisanja</a:t>
            </a:r>
          </a:p>
          <a:p>
            <a:pPr marL="285750" indent="-285750" defTabSz="754380">
              <a:lnSpc>
                <a:spcPct val="107000"/>
              </a:lnSpc>
              <a:spcAft>
                <a:spcPts val="660"/>
              </a:spcAft>
              <a:buFontTx/>
              <a:buChar char="-"/>
            </a:pPr>
            <a:r>
              <a:rPr lang="sr-Latn-R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Izbegavanje plagijata</a:t>
            </a:r>
          </a:p>
          <a:p>
            <a:pPr marL="285750" indent="-285750" defTabSz="754380">
              <a:lnSpc>
                <a:spcPct val="107000"/>
              </a:lnSpc>
              <a:spcAft>
                <a:spcPts val="660"/>
              </a:spcAft>
              <a:buFontTx/>
              <a:buChar char="-"/>
            </a:pPr>
            <a:r>
              <a:rPr lang="sr-Latn-R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Struktura rada, nalaženje                                          pouzdanih izvora i citiranje</a:t>
            </a:r>
          </a:p>
          <a:p>
            <a:pPr marL="285750" indent="-285750" defTabSz="754380">
              <a:lnSpc>
                <a:spcPct val="107000"/>
              </a:lnSpc>
              <a:spcAft>
                <a:spcPts val="660"/>
              </a:spcAft>
              <a:buFontTx/>
              <a:buChar char="-"/>
            </a:pPr>
            <a:r>
              <a:rPr lang="sr-Latn-R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E-nastava</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4" descr="Here Come the Prose Police - The Chronicle of Higher Education">
            <a:extLst>
              <a:ext uri="{FF2B5EF4-FFF2-40B4-BE49-F238E27FC236}">
                <a16:creationId xmlns:a16="http://schemas.microsoft.com/office/drawing/2014/main" id="{DDBA49C7-1720-4B20-B84F-5C1FA5DFE68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200" y="2499059"/>
            <a:ext cx="3538776" cy="353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9813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10896"/>
            <a:ext cx="9052560" cy="276999"/>
          </a:xfrm>
        </p:spPr>
        <p:txBody>
          <a:bodyPr/>
          <a:lstStyle/>
          <a:p>
            <a:r>
              <a:rPr lang="sr-Latn-CS" dirty="0"/>
              <a:t>Komentar rada</a:t>
            </a:r>
            <a:endParaRPr lang="en-US" dirty="0"/>
          </a:p>
        </p:txBody>
      </p:sp>
      <p:sp>
        <p:nvSpPr>
          <p:cNvPr id="3" name="Content Placeholder 2"/>
          <p:cNvSpPr>
            <a:spLocks noGrp="1"/>
          </p:cNvSpPr>
          <p:nvPr>
            <p:ph idx="1"/>
          </p:nvPr>
        </p:nvSpPr>
        <p:spPr>
          <a:xfrm>
            <a:off x="502920" y="1787652"/>
            <a:ext cx="9052560" cy="1661993"/>
          </a:xfrm>
        </p:spPr>
        <p:txBody>
          <a:bodyPr/>
          <a:lstStyle/>
          <a:p>
            <a:r>
              <a:rPr lang="sr-Latn-CS" dirty="0"/>
              <a:t>1. Dužina?</a:t>
            </a:r>
          </a:p>
          <a:p>
            <a:r>
              <a:rPr lang="sr-Latn-CS" dirty="0"/>
              <a:t>2. Reference?</a:t>
            </a:r>
          </a:p>
          <a:p>
            <a:r>
              <a:rPr lang="sr-Latn-CS" dirty="0"/>
              <a:t>3. Izvori?</a:t>
            </a:r>
          </a:p>
          <a:p>
            <a:r>
              <a:rPr lang="sr-Latn-CS" dirty="0"/>
              <a:t>4. Bibliografija</a:t>
            </a:r>
            <a:r>
              <a:rPr lang="sr-Cyrl-RS" dirty="0"/>
              <a:t>? </a:t>
            </a:r>
            <a:r>
              <a:rPr lang="sr-Latn-CS" dirty="0"/>
              <a:t>Literatura? Spisak korišćenih radova – ime autora, naziv rada, mesto i godina izdanja! </a:t>
            </a:r>
          </a:p>
          <a:p>
            <a:r>
              <a:rPr lang="sr-Latn-CS" dirty="0"/>
              <a:t>5. Struktura?</a:t>
            </a:r>
            <a:endParaRPr lang="en-US" dirty="0"/>
          </a:p>
        </p:txBody>
      </p:sp>
    </p:spTree>
    <p:extLst>
      <p:ext uri="{BB962C8B-B14F-4D97-AF65-F5344CB8AC3E}">
        <p14:creationId xmlns:p14="http://schemas.microsoft.com/office/powerpoint/2010/main" val="2482855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10896"/>
            <a:ext cx="9052560" cy="276999"/>
          </a:xfrm>
        </p:spPr>
        <p:txBody>
          <a:bodyPr/>
          <a:lstStyle/>
          <a:p>
            <a:r>
              <a:rPr lang="en-US" dirty="0" err="1"/>
              <a:t>Koncept</a:t>
            </a:r>
            <a:r>
              <a:rPr lang="en-US" dirty="0"/>
              <a:t> </a:t>
            </a:r>
            <a:r>
              <a:rPr lang="en-US" dirty="0" err="1"/>
              <a:t>rada</a:t>
            </a:r>
            <a:endParaRPr lang="en-US" dirty="0"/>
          </a:p>
        </p:txBody>
      </p:sp>
      <p:sp>
        <p:nvSpPr>
          <p:cNvPr id="3" name="Content Placeholder 2"/>
          <p:cNvSpPr>
            <a:spLocks noGrp="1"/>
          </p:cNvSpPr>
          <p:nvPr>
            <p:ph idx="1"/>
          </p:nvPr>
        </p:nvSpPr>
        <p:spPr>
          <a:xfrm>
            <a:off x="502920" y="1787652"/>
            <a:ext cx="9052560" cy="1384995"/>
          </a:xfrm>
        </p:spPr>
        <p:txBody>
          <a:bodyPr/>
          <a:lstStyle/>
          <a:p>
            <a:r>
              <a:rPr lang="sr-Latn-CS" dirty="0"/>
              <a:t>1. Napisan </a:t>
            </a:r>
            <a:r>
              <a:rPr lang="en-US" dirty="0" err="1"/>
              <a:t>uvod</a:t>
            </a:r>
            <a:endParaRPr lang="sr-Latn-CS" dirty="0"/>
          </a:p>
          <a:p>
            <a:r>
              <a:rPr lang="sr-Latn-CS" dirty="0"/>
              <a:t>2. Koliko pasusa. Koji su glavni argumenti u svakom pasusu? Koji su izvori – citati tih tvrdnji? (dakle da se vidi </a:t>
            </a:r>
            <a:r>
              <a:rPr lang="sr-Latn-CS" i="1" dirty="0"/>
              <a:t>logička</a:t>
            </a:r>
            <a:r>
              <a:rPr lang="sr-Latn-CS" dirty="0"/>
              <a:t> struktura)</a:t>
            </a:r>
          </a:p>
          <a:p>
            <a:r>
              <a:rPr lang="sr-Latn-CS" dirty="0"/>
              <a:t>3. Napisan zaključak</a:t>
            </a:r>
          </a:p>
          <a:p>
            <a:r>
              <a:rPr lang="sr-Latn-CS" dirty="0"/>
              <a:t>4. Bibliografija</a:t>
            </a:r>
          </a:p>
        </p:txBody>
      </p:sp>
    </p:spTree>
    <p:extLst>
      <p:ext uri="{BB962C8B-B14F-4D97-AF65-F5344CB8AC3E}">
        <p14:creationId xmlns:p14="http://schemas.microsoft.com/office/powerpoint/2010/main" val="24408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bwMode="auto">
          <a:xfrm>
            <a:off x="8363664" y="6103503"/>
            <a:ext cx="314325" cy="3012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612934" indent="-235744">
              <a:defRPr>
                <a:solidFill>
                  <a:schemeClr val="tx1"/>
                </a:solidFill>
                <a:latin typeface="Arial" panose="020B0604020202020204" pitchFamily="34" charset="0"/>
              </a:defRPr>
            </a:lvl2pPr>
            <a:lvl3pPr marL="942975" indent="-188595">
              <a:defRPr>
                <a:solidFill>
                  <a:schemeClr val="tx1"/>
                </a:solidFill>
                <a:latin typeface="Arial" panose="020B0604020202020204" pitchFamily="34" charset="0"/>
              </a:defRPr>
            </a:lvl3pPr>
            <a:lvl4pPr marL="1320165" indent="-188595">
              <a:defRPr>
                <a:solidFill>
                  <a:schemeClr val="tx1"/>
                </a:solidFill>
                <a:latin typeface="Arial" panose="020B0604020202020204" pitchFamily="34" charset="0"/>
              </a:defRPr>
            </a:lvl4pPr>
            <a:lvl5pPr marL="1697355" indent="-188595">
              <a:defRPr>
                <a:solidFill>
                  <a:schemeClr val="tx1"/>
                </a:solidFill>
                <a:latin typeface="Arial" panose="020B0604020202020204" pitchFamily="34" charset="0"/>
              </a:defRPr>
            </a:lvl5pPr>
            <a:lvl6pPr marL="2074545" indent="-188595" eaLnBrk="0" fontAlgn="base" hangingPunct="0">
              <a:spcBef>
                <a:spcPct val="0"/>
              </a:spcBef>
              <a:spcAft>
                <a:spcPct val="0"/>
              </a:spcAft>
              <a:defRPr>
                <a:solidFill>
                  <a:schemeClr val="tx1"/>
                </a:solidFill>
                <a:latin typeface="Arial" panose="020B0604020202020204" pitchFamily="34" charset="0"/>
              </a:defRPr>
            </a:lvl6pPr>
            <a:lvl7pPr marL="2451735" indent="-188595" eaLnBrk="0" fontAlgn="base" hangingPunct="0">
              <a:spcBef>
                <a:spcPct val="0"/>
              </a:spcBef>
              <a:spcAft>
                <a:spcPct val="0"/>
              </a:spcAft>
              <a:defRPr>
                <a:solidFill>
                  <a:schemeClr val="tx1"/>
                </a:solidFill>
                <a:latin typeface="Arial" panose="020B0604020202020204" pitchFamily="34" charset="0"/>
              </a:defRPr>
            </a:lvl7pPr>
            <a:lvl8pPr marL="2828925" indent="-188595" eaLnBrk="0" fontAlgn="base" hangingPunct="0">
              <a:spcBef>
                <a:spcPct val="0"/>
              </a:spcBef>
              <a:spcAft>
                <a:spcPct val="0"/>
              </a:spcAft>
              <a:defRPr>
                <a:solidFill>
                  <a:schemeClr val="tx1"/>
                </a:solidFill>
                <a:latin typeface="Arial" panose="020B0604020202020204" pitchFamily="34" charset="0"/>
              </a:defRPr>
            </a:lvl8pPr>
            <a:lvl9pPr marL="3206115" indent="-188595" eaLnBrk="0" fontAlgn="base" hangingPunct="0">
              <a:spcBef>
                <a:spcPct val="0"/>
              </a:spcBef>
              <a:spcAft>
                <a:spcPct val="0"/>
              </a:spcAft>
              <a:defRPr>
                <a:solidFill>
                  <a:schemeClr val="tx1"/>
                </a:solidFill>
                <a:latin typeface="Arial" panose="020B0604020202020204" pitchFamily="34" charset="0"/>
              </a:defRPr>
            </a:lvl9pPr>
          </a:lstStyle>
          <a:p>
            <a:pPr defTabSz="754380"/>
            <a:fld id="{56870FCC-0B0F-4F04-81DF-D6D72D0FC177}" type="slidenum">
              <a:rPr lang="en-US" altLang="sr-Latn-RS" sz="825" b="1">
                <a:solidFill>
                  <a:srgbClr val="898989"/>
                </a:solidFill>
                <a:latin typeface="Calibri" panose="020F0502020204030204" pitchFamily="34" charset="0"/>
              </a:rPr>
              <a:pPr defTabSz="754380"/>
              <a:t>22</a:t>
            </a:fld>
            <a:endParaRPr lang="en-US" altLang="sr-Latn-RS" sz="825" b="1">
              <a:solidFill>
                <a:srgbClr val="898989"/>
              </a:solidFill>
              <a:latin typeface="Calibri" panose="020F0502020204030204" pitchFamily="34" charset="0"/>
            </a:endParaRPr>
          </a:p>
        </p:txBody>
      </p:sp>
      <p:sp>
        <p:nvSpPr>
          <p:cNvPr id="15363" name="Slide Number Placeholder 3"/>
          <p:cNvSpPr>
            <a:spLocks noGrp="1"/>
          </p:cNvSpPr>
          <p:nvPr/>
        </p:nvSpPr>
        <p:spPr bwMode="auto">
          <a:xfrm>
            <a:off x="1377791" y="6180773"/>
            <a:ext cx="377190" cy="37719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754380"/>
            <a:fld id="{8805F304-F19C-4D24-A700-60653B878906}" type="slidenum">
              <a:rPr lang="en-US" altLang="en-US" sz="1155">
                <a:solidFill>
                  <a:srgbClr val="FFFFFF"/>
                </a:solidFill>
                <a:latin typeface="Calibri" panose="020F0502020204030204" pitchFamily="34" charset="0"/>
              </a:rPr>
              <a:pPr algn="ctr" defTabSz="754380"/>
              <a:t>22</a:t>
            </a:fld>
            <a:endParaRPr lang="en-US" altLang="en-US" sz="1155">
              <a:solidFill>
                <a:srgbClr val="FFFFFF"/>
              </a:solidFill>
              <a:latin typeface="Calibri" panose="020F0502020204030204" pitchFamily="34" charset="0"/>
            </a:endParaRPr>
          </a:p>
        </p:txBody>
      </p:sp>
      <p:pic>
        <p:nvPicPr>
          <p:cNvPr id="15364" name="Picture 8"/>
          <p:cNvPicPr>
            <a:picLocks noChangeAspect="1"/>
          </p:cNvPicPr>
          <p:nvPr/>
        </p:nvPicPr>
        <p:blipFill>
          <a:blip r:embed="rId2" cstate="print">
            <a:extLst>
              <a:ext uri="{28A0092B-C50C-407E-A947-70E740481C1C}">
                <a14:useLocalDpi xmlns:a14="http://schemas.microsoft.com/office/drawing/2010/main" val="0"/>
              </a:ext>
            </a:extLst>
          </a:blip>
          <a:srcRect l="2386" t="47746" r="68410"/>
          <a:stretch>
            <a:fillRect/>
          </a:stretch>
        </p:blipFill>
        <p:spPr bwMode="auto">
          <a:xfrm>
            <a:off x="6469858" y="1189554"/>
            <a:ext cx="2202894" cy="45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3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057275"/>
            <a:ext cx="7543800" cy="88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7300" y="6404730"/>
            <a:ext cx="7543800" cy="31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Rectangle 1"/>
          <p:cNvSpPr>
            <a:spLocks noChangeArrowheads="1"/>
          </p:cNvSpPr>
          <p:nvPr/>
        </p:nvSpPr>
        <p:spPr bwMode="auto">
          <a:xfrm>
            <a:off x="2514601" y="1892856"/>
            <a:ext cx="4320659" cy="53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4380">
              <a:lnSpc>
                <a:spcPct val="107000"/>
              </a:lnSpc>
              <a:spcAft>
                <a:spcPts val="660"/>
              </a:spcAft>
            </a:pPr>
            <a:r>
              <a:rPr lang="sr-Cyrl-RS" sz="2805">
                <a:solidFill>
                  <a:prstClr val="black"/>
                </a:solidFill>
                <a:latin typeface="Calibri" panose="020F0502020204030204" pitchFamily="34" charset="0"/>
                <a:ea typeface="Calibri" panose="020F0502020204030204" pitchFamily="34" charset="0"/>
                <a:cs typeface="Times New Roman" panose="02020603050405020304" pitchFamily="18" charset="0"/>
              </a:rPr>
              <a:t>         Напомене - цитирање</a:t>
            </a:r>
            <a:endParaRPr lang="en-US" sz="2805">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5368"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13535" y="2463879"/>
            <a:ext cx="6443663" cy="380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eft Arrow 3"/>
          <p:cNvSpPr/>
          <p:nvPr/>
        </p:nvSpPr>
        <p:spPr>
          <a:xfrm>
            <a:off x="5972175" y="4892040"/>
            <a:ext cx="754380" cy="2265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54380">
              <a:defRPr/>
            </a:pPr>
            <a:endParaRPr lang="en-US" sz="1485">
              <a:solidFill>
                <a:prstClr val="white"/>
              </a:solidFill>
              <a:latin typeface="Calibri" panose="020F0502020204030204"/>
            </a:endParaRPr>
          </a:p>
        </p:txBody>
      </p:sp>
      <p:sp>
        <p:nvSpPr>
          <p:cNvPr id="5" name="Right Arrow 4"/>
          <p:cNvSpPr/>
          <p:nvPr/>
        </p:nvSpPr>
        <p:spPr>
          <a:xfrm>
            <a:off x="942975" y="3446145"/>
            <a:ext cx="1948815" cy="1257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54380">
              <a:defRPr/>
            </a:pPr>
            <a:endParaRPr lang="en-US" sz="1485">
              <a:solidFill>
                <a:prstClr val="white"/>
              </a:solidFill>
              <a:latin typeface="Calibri" panose="020F0502020204030204"/>
            </a:endParaRPr>
          </a:p>
        </p:txBody>
      </p:sp>
    </p:spTree>
    <p:extLst>
      <p:ext uri="{BB962C8B-B14F-4D97-AF65-F5344CB8AC3E}">
        <p14:creationId xmlns:p14="http://schemas.microsoft.com/office/powerpoint/2010/main" val="3747045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bwMode="auto">
          <a:xfrm>
            <a:off x="8363664" y="6103503"/>
            <a:ext cx="314325" cy="3012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612934" indent="-235744">
              <a:defRPr>
                <a:solidFill>
                  <a:schemeClr val="tx1"/>
                </a:solidFill>
                <a:latin typeface="Arial" panose="020B0604020202020204" pitchFamily="34" charset="0"/>
              </a:defRPr>
            </a:lvl2pPr>
            <a:lvl3pPr marL="942975" indent="-188595">
              <a:defRPr>
                <a:solidFill>
                  <a:schemeClr val="tx1"/>
                </a:solidFill>
                <a:latin typeface="Arial" panose="020B0604020202020204" pitchFamily="34" charset="0"/>
              </a:defRPr>
            </a:lvl3pPr>
            <a:lvl4pPr marL="1320165" indent="-188595">
              <a:defRPr>
                <a:solidFill>
                  <a:schemeClr val="tx1"/>
                </a:solidFill>
                <a:latin typeface="Arial" panose="020B0604020202020204" pitchFamily="34" charset="0"/>
              </a:defRPr>
            </a:lvl4pPr>
            <a:lvl5pPr marL="1697355" indent="-188595">
              <a:defRPr>
                <a:solidFill>
                  <a:schemeClr val="tx1"/>
                </a:solidFill>
                <a:latin typeface="Arial" panose="020B0604020202020204" pitchFamily="34" charset="0"/>
              </a:defRPr>
            </a:lvl5pPr>
            <a:lvl6pPr marL="2074545" indent="-188595" eaLnBrk="0" fontAlgn="base" hangingPunct="0">
              <a:spcBef>
                <a:spcPct val="0"/>
              </a:spcBef>
              <a:spcAft>
                <a:spcPct val="0"/>
              </a:spcAft>
              <a:defRPr>
                <a:solidFill>
                  <a:schemeClr val="tx1"/>
                </a:solidFill>
                <a:latin typeface="Arial" panose="020B0604020202020204" pitchFamily="34" charset="0"/>
              </a:defRPr>
            </a:lvl6pPr>
            <a:lvl7pPr marL="2451735" indent="-188595" eaLnBrk="0" fontAlgn="base" hangingPunct="0">
              <a:spcBef>
                <a:spcPct val="0"/>
              </a:spcBef>
              <a:spcAft>
                <a:spcPct val="0"/>
              </a:spcAft>
              <a:defRPr>
                <a:solidFill>
                  <a:schemeClr val="tx1"/>
                </a:solidFill>
                <a:latin typeface="Arial" panose="020B0604020202020204" pitchFamily="34" charset="0"/>
              </a:defRPr>
            </a:lvl7pPr>
            <a:lvl8pPr marL="2828925" indent="-188595" eaLnBrk="0" fontAlgn="base" hangingPunct="0">
              <a:spcBef>
                <a:spcPct val="0"/>
              </a:spcBef>
              <a:spcAft>
                <a:spcPct val="0"/>
              </a:spcAft>
              <a:defRPr>
                <a:solidFill>
                  <a:schemeClr val="tx1"/>
                </a:solidFill>
                <a:latin typeface="Arial" panose="020B0604020202020204" pitchFamily="34" charset="0"/>
              </a:defRPr>
            </a:lvl8pPr>
            <a:lvl9pPr marL="3206115" indent="-188595" eaLnBrk="0" fontAlgn="base" hangingPunct="0">
              <a:spcBef>
                <a:spcPct val="0"/>
              </a:spcBef>
              <a:spcAft>
                <a:spcPct val="0"/>
              </a:spcAft>
              <a:defRPr>
                <a:solidFill>
                  <a:schemeClr val="tx1"/>
                </a:solidFill>
                <a:latin typeface="Arial" panose="020B0604020202020204" pitchFamily="34" charset="0"/>
              </a:defRPr>
            </a:lvl9pPr>
          </a:lstStyle>
          <a:p>
            <a:pPr defTabSz="754380"/>
            <a:fld id="{3B74443D-EAE1-4C1C-893A-F95717E28046}" type="slidenum">
              <a:rPr lang="en-US" altLang="sr-Latn-RS" sz="825" b="1">
                <a:solidFill>
                  <a:srgbClr val="898989"/>
                </a:solidFill>
                <a:latin typeface="Calibri" panose="020F0502020204030204" pitchFamily="34" charset="0"/>
              </a:rPr>
              <a:pPr defTabSz="754380"/>
              <a:t>23</a:t>
            </a:fld>
            <a:endParaRPr lang="en-US" altLang="sr-Latn-RS" sz="825" b="1">
              <a:solidFill>
                <a:srgbClr val="898989"/>
              </a:solidFill>
              <a:latin typeface="Calibri" panose="020F0502020204030204" pitchFamily="34" charset="0"/>
            </a:endParaRPr>
          </a:p>
        </p:txBody>
      </p:sp>
      <p:sp>
        <p:nvSpPr>
          <p:cNvPr id="16387" name="Slide Number Placeholder 3"/>
          <p:cNvSpPr>
            <a:spLocks noGrp="1"/>
          </p:cNvSpPr>
          <p:nvPr/>
        </p:nvSpPr>
        <p:spPr bwMode="auto">
          <a:xfrm>
            <a:off x="1377791" y="6180773"/>
            <a:ext cx="377190" cy="37719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754380"/>
            <a:fld id="{428C6D4E-3C46-4C28-90E7-214C63499E79}" type="slidenum">
              <a:rPr lang="en-US" altLang="en-US" sz="1155">
                <a:solidFill>
                  <a:srgbClr val="FFFFFF"/>
                </a:solidFill>
                <a:latin typeface="Calibri" panose="020F0502020204030204" pitchFamily="34" charset="0"/>
              </a:rPr>
              <a:pPr algn="ctr" defTabSz="754380"/>
              <a:t>23</a:t>
            </a:fld>
            <a:endParaRPr lang="en-US" altLang="en-US" sz="1155">
              <a:solidFill>
                <a:srgbClr val="FFFFFF"/>
              </a:solidFill>
              <a:latin typeface="Calibri" panose="020F0502020204030204" pitchFamily="34" charset="0"/>
            </a:endParaRPr>
          </a:p>
        </p:txBody>
      </p:sp>
      <p:pic>
        <p:nvPicPr>
          <p:cNvPr id="16388" name="Picture 8"/>
          <p:cNvPicPr>
            <a:picLocks noChangeAspect="1"/>
          </p:cNvPicPr>
          <p:nvPr/>
        </p:nvPicPr>
        <p:blipFill>
          <a:blip r:embed="rId2" cstate="print">
            <a:extLst>
              <a:ext uri="{28A0092B-C50C-407E-A947-70E740481C1C}">
                <a14:useLocalDpi xmlns:a14="http://schemas.microsoft.com/office/drawing/2010/main" val="0"/>
              </a:ext>
            </a:extLst>
          </a:blip>
          <a:srcRect l="2386" t="47746" r="68410"/>
          <a:stretch>
            <a:fillRect/>
          </a:stretch>
        </p:blipFill>
        <p:spPr bwMode="auto">
          <a:xfrm>
            <a:off x="6469858" y="1189554"/>
            <a:ext cx="2202894" cy="45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3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057275"/>
            <a:ext cx="7543800" cy="88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1"/>
          <p:cNvSpPr>
            <a:spLocks noChangeArrowheads="1"/>
          </p:cNvSpPr>
          <p:nvPr/>
        </p:nvSpPr>
        <p:spPr bwMode="auto">
          <a:xfrm>
            <a:off x="2514601" y="1892856"/>
            <a:ext cx="4320659" cy="53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4380">
              <a:lnSpc>
                <a:spcPct val="107000"/>
              </a:lnSpc>
              <a:spcAft>
                <a:spcPts val="660"/>
              </a:spcAft>
            </a:pPr>
            <a:r>
              <a:rPr lang="sr-Cyrl-RS" sz="2805">
                <a:solidFill>
                  <a:prstClr val="black"/>
                </a:solidFill>
                <a:latin typeface="Calibri" panose="020F0502020204030204" pitchFamily="34" charset="0"/>
                <a:ea typeface="Calibri" panose="020F0502020204030204" pitchFamily="34" charset="0"/>
                <a:cs typeface="Times New Roman" panose="02020603050405020304" pitchFamily="18" charset="0"/>
              </a:rPr>
              <a:t>         Напомене - цитирање</a:t>
            </a:r>
            <a:endParaRPr lang="en-US" sz="2805">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566387" y="2485013"/>
            <a:ext cx="7268766" cy="2225225"/>
          </a:xfrm>
          <a:prstGeom prst="rect">
            <a:avLst/>
          </a:prstGeom>
        </p:spPr>
        <p:txBody>
          <a:bodyPr>
            <a:spAutoFit/>
          </a:bodyPr>
          <a:lstStyle/>
          <a:p>
            <a:pPr algn="just" defTabSz="754380">
              <a:defRPr/>
            </a:pPr>
            <a:r>
              <a:rPr lang="sr-Cyrl-RS" sz="990" dirty="0">
                <a:solidFill>
                  <a:prstClr val="black"/>
                </a:solidFill>
                <a:latin typeface="Times New Roman" panose="02020603050405020304" pitchFamily="18" charset="0"/>
                <a:ea typeface="Calibri" panose="020F0502020204030204" pitchFamily="34" charset="0"/>
              </a:rPr>
              <a:t>Овог пута разлог није рат, барем не онај класичан. Не чујемо метке, ни бомбе, нити се борба одвија на фронтовима или у рововима али ипак имамо жртве, нажалост велике. Од корона вируса, према </a:t>
            </a:r>
            <a:r>
              <a:rPr lang="sr-Cyrl-RS" sz="990" strike="sngStrike" dirty="0">
                <a:solidFill>
                  <a:prstClr val="black"/>
                </a:solidFill>
                <a:latin typeface="Times New Roman" panose="02020603050405020304" pitchFamily="18" charset="0"/>
                <a:ea typeface="Calibri" panose="020F0502020204030204" pitchFamily="34" charset="0"/>
              </a:rPr>
              <a:t>званичним</a:t>
            </a:r>
            <a:r>
              <a:rPr lang="sr-Cyrl-RS" sz="990" dirty="0">
                <a:solidFill>
                  <a:prstClr val="black"/>
                </a:solidFill>
                <a:latin typeface="Times New Roman" panose="02020603050405020304" pitchFamily="18" charset="0"/>
                <a:ea typeface="Calibri" panose="020F0502020204030204" pitchFamily="34" charset="0"/>
              </a:rPr>
              <a:t> </a:t>
            </a:r>
            <a:r>
              <a:rPr lang="sr-Cyrl-RS" sz="990" dirty="0">
                <a:ln w="12700">
                  <a:solidFill>
                    <a:srgbClr val="92D050"/>
                  </a:solidFill>
                </a:ln>
                <a:solidFill>
                  <a:prstClr val="black"/>
                </a:solidFill>
                <a:latin typeface="Times New Roman" panose="02020603050405020304" pitchFamily="18" charset="0"/>
                <a:ea typeface="Calibri" panose="020F0502020204030204" pitchFamily="34" charset="0"/>
              </a:rPr>
              <a:t>поузданим подацима са сајта </a:t>
            </a:r>
            <a:r>
              <a:rPr lang="sr-Cyrl-RS" sz="990" dirty="0" err="1">
                <a:ln w="12700">
                  <a:solidFill>
                    <a:srgbClr val="92D050"/>
                  </a:solidFill>
                </a:ln>
                <a:solidFill>
                  <a:prstClr val="black"/>
                </a:solidFill>
                <a:latin typeface="Times New Roman" panose="02020603050405020304" pitchFamily="18" charset="0"/>
                <a:ea typeface="Calibri" panose="020F0502020204030204" pitchFamily="34" charset="0"/>
              </a:rPr>
              <a:t>Ворлдомитер</a:t>
            </a:r>
            <a:r>
              <a:rPr lang="en-US" sz="990" dirty="0">
                <a:ln w="12700">
                  <a:solidFill>
                    <a:srgbClr val="92D050"/>
                  </a:solidFill>
                </a:ln>
                <a:solidFill>
                  <a:prstClr val="black"/>
                </a:solidFill>
                <a:latin typeface="Times New Roman" panose="02020603050405020304" pitchFamily="18" charset="0"/>
                <a:ea typeface="Calibri" panose="020F0502020204030204" pitchFamily="34" charset="0"/>
              </a:rPr>
              <a:t> </a:t>
            </a:r>
            <a:r>
              <a:rPr lang="sr-Cyrl-RS" sz="990" dirty="0">
                <a:ln w="12700">
                  <a:solidFill>
                    <a:srgbClr val="92D050"/>
                  </a:solidFill>
                </a:ln>
                <a:solidFill>
                  <a:prstClr val="black"/>
                </a:solidFill>
                <a:latin typeface="Times New Roman" panose="02020603050405020304" pitchFamily="18" charset="0"/>
                <a:ea typeface="Calibri" panose="020F0502020204030204" pitchFamily="34" charset="0"/>
              </a:rPr>
              <a:t>којим управља америчка компанија за обраду података </a:t>
            </a:r>
            <a:r>
              <a:rPr lang="sr-Cyrl-RS" sz="990" dirty="0" err="1">
                <a:ln w="12700">
                  <a:solidFill>
                    <a:srgbClr val="92D050"/>
                  </a:solidFill>
                </a:ln>
                <a:solidFill>
                  <a:prstClr val="black"/>
                </a:solidFill>
                <a:latin typeface="Times New Roman" panose="02020603050405020304" pitchFamily="18" charset="0"/>
                <a:ea typeface="Calibri" panose="020F0502020204030204" pitchFamily="34" charset="0"/>
              </a:rPr>
              <a:t>Дадакс</a:t>
            </a:r>
            <a:r>
              <a:rPr lang="sr-Cyrl-RS" sz="990" dirty="0">
                <a:ln w="12700">
                  <a:solidFill>
                    <a:srgbClr val="92D050"/>
                  </a:solidFill>
                </a:ln>
                <a:solidFill>
                  <a:prstClr val="black"/>
                </a:solidFill>
                <a:latin typeface="Times New Roman" panose="02020603050405020304" pitchFamily="18" charset="0"/>
                <a:ea typeface="Calibri" panose="020F0502020204030204" pitchFamily="34" charset="0"/>
              </a:rPr>
              <a:t> (референца!), као и подацима које прикупља амерички универзитет Џонс Хопкинс (референца!)</a:t>
            </a:r>
            <a:r>
              <a:rPr lang="sr-Cyrl-RS" sz="990" dirty="0">
                <a:solidFill>
                  <a:prstClr val="black"/>
                </a:solidFill>
                <a:latin typeface="Times New Roman" panose="02020603050405020304" pitchFamily="18" charset="0"/>
                <a:ea typeface="Calibri" panose="020F0502020204030204" pitchFamily="34" charset="0"/>
              </a:rPr>
              <a:t>, до 5. Априла је умрло 6</a:t>
            </a:r>
            <a:r>
              <a:rPr lang="en-GB" sz="990" dirty="0">
                <a:solidFill>
                  <a:prstClr val="black"/>
                </a:solidFill>
                <a:latin typeface="Times New Roman" panose="02020603050405020304" pitchFamily="18" charset="0"/>
                <a:ea typeface="Calibri" panose="020F0502020204030204" pitchFamily="34" charset="0"/>
              </a:rPr>
              <a:t>8</a:t>
            </a:r>
            <a:r>
              <a:rPr lang="sr-Cyrl-RS" sz="990" dirty="0">
                <a:solidFill>
                  <a:prstClr val="black"/>
                </a:solidFill>
                <a:latin typeface="Times New Roman" panose="02020603050405020304" pitchFamily="18" charset="0"/>
                <a:ea typeface="Calibri" panose="020F0502020204030204" pitchFamily="34" charset="0"/>
              </a:rPr>
              <a:t>.</a:t>
            </a:r>
            <a:r>
              <a:rPr lang="en-GB" sz="990" dirty="0">
                <a:solidFill>
                  <a:prstClr val="black"/>
                </a:solidFill>
                <a:latin typeface="Times New Roman" panose="02020603050405020304" pitchFamily="18" charset="0"/>
                <a:ea typeface="Calibri" panose="020F0502020204030204" pitchFamily="34" charset="0"/>
              </a:rPr>
              <a:t>287</a:t>
            </a:r>
            <a:r>
              <a:rPr lang="sr-Cyrl-RS" sz="990" dirty="0">
                <a:solidFill>
                  <a:prstClr val="black"/>
                </a:solidFill>
                <a:latin typeface="Times New Roman" panose="02020603050405020304" pitchFamily="18" charset="0"/>
                <a:ea typeface="Calibri" panose="020F0502020204030204" pitchFamily="34" charset="0"/>
              </a:rPr>
              <a:t> особа а заражено је преко милиона и две стотине хиљада. На  32</a:t>
            </a:r>
            <a:r>
              <a:rPr lang="en-GB" sz="990" dirty="0">
                <a:solidFill>
                  <a:prstClr val="black"/>
                </a:solidFill>
                <a:latin typeface="Times New Roman" panose="02020603050405020304" pitchFamily="18" charset="0"/>
                <a:ea typeface="Calibri" panose="020F0502020204030204" pitchFamily="34" charset="0"/>
              </a:rPr>
              <a:t>5</a:t>
            </a:r>
            <a:r>
              <a:rPr lang="sr-Cyrl-RS" sz="990" dirty="0">
                <a:solidFill>
                  <a:prstClr val="black"/>
                </a:solidFill>
                <a:latin typeface="Times New Roman" panose="02020603050405020304" pitchFamily="18" charset="0"/>
                <a:ea typeface="Calibri" panose="020F0502020204030204" pitchFamily="34" charset="0"/>
              </a:rPr>
              <a:t> хиљада „затворених“ случајева, проценат </a:t>
            </a:r>
            <a:r>
              <a:rPr lang="sr-Cyrl-RS" sz="990" dirty="0" err="1">
                <a:solidFill>
                  <a:prstClr val="black"/>
                </a:solidFill>
                <a:latin typeface="Times New Roman" panose="02020603050405020304" pitchFamily="18" charset="0"/>
                <a:ea typeface="Calibri" panose="020F0502020204030204" pitchFamily="34" charset="0"/>
              </a:rPr>
              <a:t>излечених</a:t>
            </a:r>
            <a:r>
              <a:rPr lang="sr-Cyrl-RS" sz="990" dirty="0">
                <a:solidFill>
                  <a:prstClr val="black"/>
                </a:solidFill>
                <a:latin typeface="Times New Roman" panose="02020603050405020304" pitchFamily="18" charset="0"/>
                <a:ea typeface="Calibri" panose="020F0502020204030204" pitchFamily="34" charset="0"/>
              </a:rPr>
              <a:t> је 79%. Ипак 6</a:t>
            </a:r>
            <a:r>
              <a:rPr lang="en-GB" sz="990" dirty="0">
                <a:solidFill>
                  <a:prstClr val="black"/>
                </a:solidFill>
                <a:latin typeface="Times New Roman" panose="02020603050405020304" pitchFamily="18" charset="0"/>
                <a:ea typeface="Calibri" panose="020F0502020204030204" pitchFamily="34" charset="0"/>
              </a:rPr>
              <a:t>8</a:t>
            </a:r>
            <a:r>
              <a:rPr lang="sr-Cyrl-RS" sz="990" dirty="0">
                <a:solidFill>
                  <a:prstClr val="black"/>
                </a:solidFill>
                <a:latin typeface="Times New Roman" panose="02020603050405020304" pitchFamily="18" charset="0"/>
                <a:ea typeface="Calibri" panose="020F0502020204030204" pitchFamily="34" charset="0"/>
              </a:rPr>
              <a:t> хиљада умрлих и 45 хиљада животно угрожених јасно показује колико је овај вирус опасан. Земља која трпи највеће губитке је Италија, са нешто мање од 16 хиљада жртава (нажалост, пратећи негативни тренд, ту цифру ће пребацити док овај рад буде завршен). У овој земљи од дана кад је пријављена прва жртва корона вируса па до данас, вирус односи 361 живот дневно! Да би створили јасну слику колико је ова цифра озбиљна, упоредићемо губитке Италије за време Другог светског рата. Тада је Италија бележила 576 жртава дневно. У Шпанији, другом највећем жаришту у Европи, дневно умире 345 људи.. Због свега наведеног, не чуди што су многи председници борбу против корона вируса прогласили за рат против невидљивог и опаког непријатеља.</a:t>
            </a:r>
          </a:p>
          <a:p>
            <a:pPr algn="just" defTabSz="754380">
              <a:defRPr/>
            </a:pPr>
            <a:r>
              <a:rPr lang="sr-Cyrl-RS" sz="990" dirty="0">
                <a:solidFill>
                  <a:prstClr val="black"/>
                </a:solidFill>
                <a:latin typeface="Times New Roman" panose="02020603050405020304" pitchFamily="18" charset="0"/>
                <a:ea typeface="Calibri" panose="020F0502020204030204" pitchFamily="34" charset="0"/>
              </a:rPr>
              <a:t> </a:t>
            </a:r>
            <a:r>
              <a:rPr lang="en-US" sz="990" u="sng" dirty="0">
                <a:solidFill>
                  <a:srgbClr val="0000FF"/>
                </a:solidFill>
                <a:latin typeface="Times New Roman" panose="02020603050405020304" pitchFamily="18" charset="0"/>
                <a:ea typeface="Calibri" panose="020F0502020204030204" pitchFamily="34" charset="0"/>
                <a:hlinkClick r:id="rId4"/>
              </a:rPr>
              <a:t>https://www.worldometers.info/coronavirus/</a:t>
            </a:r>
            <a:endParaRPr lang="en-US" sz="990" dirty="0">
              <a:solidFill>
                <a:prstClr val="black"/>
              </a:solidFill>
              <a:latin typeface="Times New Roman" panose="02020603050405020304" pitchFamily="18" charset="0"/>
              <a:ea typeface="Calibri" panose="020F0502020204030204" pitchFamily="34" charset="0"/>
            </a:endParaRPr>
          </a:p>
          <a:p>
            <a:pPr algn="just" defTabSz="754380">
              <a:defRPr/>
            </a:pPr>
            <a:r>
              <a:rPr lang="en-US" sz="990" u="sng" dirty="0">
                <a:solidFill>
                  <a:srgbClr val="0000FF"/>
                </a:solidFill>
                <a:latin typeface="Times New Roman" panose="02020603050405020304" pitchFamily="18" charset="0"/>
                <a:ea typeface="Calibri" panose="020F0502020204030204" pitchFamily="34" charset="0"/>
                <a:hlinkClick r:id="rId5"/>
              </a:rPr>
              <a:t>https://abcnews.go.com/Politics/trump-coronavirus-task-force-economic-public-health-steps/story?id=69646672</a:t>
            </a:r>
            <a:endParaRPr lang="en-US" sz="990" dirty="0">
              <a:solidFill>
                <a:prstClr val="black"/>
              </a:solidFill>
              <a:latin typeface="Times New Roman" panose="02020603050405020304" pitchFamily="18" charset="0"/>
              <a:ea typeface="Calibri" panose="020F0502020204030204" pitchFamily="34" charset="0"/>
            </a:endParaRPr>
          </a:p>
          <a:p>
            <a:pPr algn="just" defTabSz="754380">
              <a:defRPr/>
            </a:pPr>
            <a:r>
              <a:rPr lang="en-US" sz="990" u="sng" dirty="0">
                <a:solidFill>
                  <a:srgbClr val="0000FF"/>
                </a:solidFill>
                <a:latin typeface="Times New Roman" panose="02020603050405020304" pitchFamily="18" charset="0"/>
                <a:ea typeface="Calibri" panose="020F0502020204030204" pitchFamily="34" charset="0"/>
                <a:hlinkClick r:id="rId6"/>
              </a:rPr>
              <a:t>http://rs.n1info.com/Vesti/a580469/7-na-N1-Predsednik-proglasio-rat-nevidljivom-neprijatelju-nastava-na-TV-u.html</a:t>
            </a:r>
            <a:r>
              <a:rPr lang="en-US" sz="990" u="sng" dirty="0">
                <a:solidFill>
                  <a:srgbClr val="0000FF"/>
                </a:solidFill>
                <a:latin typeface="Times New Roman" panose="02020603050405020304" pitchFamily="18" charset="0"/>
                <a:ea typeface="Calibri" panose="020F0502020204030204" pitchFamily="34" charset="0"/>
              </a:rPr>
              <a:t> </a:t>
            </a:r>
            <a:endParaRPr lang="en-US" sz="990" dirty="0">
              <a:solidFill>
                <a:prstClr val="black"/>
              </a:solidFill>
              <a:latin typeface="Times New Roman" panose="02020603050405020304" pitchFamily="18" charset="0"/>
              <a:ea typeface="Calibri" panose="020F0502020204030204" pitchFamily="34" charset="0"/>
            </a:endParaRPr>
          </a:p>
        </p:txBody>
      </p:sp>
      <p:sp>
        <p:nvSpPr>
          <p:cNvPr id="16392" name="TextBox 9"/>
          <p:cNvSpPr txBox="1">
            <a:spLocks noChangeArrowheads="1"/>
          </p:cNvSpPr>
          <p:nvPr/>
        </p:nvSpPr>
        <p:spPr bwMode="auto">
          <a:xfrm>
            <a:off x="1400056" y="4700827"/>
            <a:ext cx="7386638" cy="2072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4380"/>
            <a:r>
              <a:rPr lang="en-US" sz="990">
                <a:solidFill>
                  <a:prstClr val="black"/>
                </a:solidFill>
              </a:rPr>
              <a:t>Covid-19 Coronavirus pandemic,</a:t>
            </a:r>
            <a:r>
              <a:rPr lang="sr-Cyrl-RS" sz="990">
                <a:solidFill>
                  <a:prstClr val="black"/>
                </a:solidFill>
              </a:rPr>
              <a:t> </a:t>
            </a:r>
            <a:r>
              <a:rPr lang="en-US" sz="990" i="1">
                <a:solidFill>
                  <a:prstClr val="black"/>
                </a:solidFill>
              </a:rPr>
              <a:t>Worldometer</a:t>
            </a:r>
            <a:r>
              <a:rPr lang="sr-Cyrl-RS" sz="990" i="1">
                <a:solidFill>
                  <a:prstClr val="black"/>
                </a:solidFill>
              </a:rPr>
              <a:t>,  </a:t>
            </a:r>
            <a:r>
              <a:rPr lang="en-US" sz="990" u="sng">
                <a:solidFill>
                  <a:srgbClr val="0000FF"/>
                </a:solidFill>
                <a:latin typeface="Times New Roman" panose="02020603050405020304" pitchFamily="18" charset="0"/>
                <a:cs typeface="Calibri" panose="020F0502020204030204" pitchFamily="34" charset="0"/>
                <a:hlinkClick r:id="rId4"/>
              </a:rPr>
              <a:t>https://www.worldometers.info/coronavirus/</a:t>
            </a:r>
            <a:r>
              <a:rPr lang="sr-Cyrl-RS" sz="990" u="sng">
                <a:solidFill>
                  <a:srgbClr val="0000FF"/>
                </a:solidFill>
                <a:latin typeface="Times New Roman" panose="02020603050405020304" pitchFamily="18" charset="0"/>
                <a:cs typeface="Calibri" panose="020F0502020204030204" pitchFamily="34" charset="0"/>
              </a:rPr>
              <a:t> </a:t>
            </a:r>
            <a:r>
              <a:rPr lang="sr-Cyrl-RS" sz="990">
                <a:solidFill>
                  <a:prstClr val="black"/>
                </a:solidFill>
              </a:rPr>
              <a:t>(посећено 5.4.2020)</a:t>
            </a:r>
          </a:p>
          <a:p>
            <a:pPr defTabSz="754380"/>
            <a:endParaRPr lang="sr-Cyrl-RS" sz="990">
              <a:solidFill>
                <a:prstClr val="black"/>
              </a:solidFill>
            </a:endParaRPr>
          </a:p>
          <a:p>
            <a:pPr defTabSz="754380"/>
            <a:r>
              <a:rPr lang="sr-Cyrl-RS" sz="990">
                <a:solidFill>
                  <a:prstClr val="black"/>
                </a:solidFill>
                <a:latin typeface="Times New Roman" panose="02020603050405020304" pitchFamily="18" charset="0"/>
                <a:cs typeface="Calibri" panose="020F0502020204030204" pitchFamily="34" charset="0"/>
              </a:rPr>
              <a:t>, не чуди што су многи председници</a:t>
            </a:r>
            <a:r>
              <a:rPr lang="sr-Cyrl-RS" sz="990">
                <a:solidFill>
                  <a:srgbClr val="92D050"/>
                </a:solidFill>
                <a:latin typeface="Times New Roman" panose="02020603050405020304" pitchFamily="18" charset="0"/>
                <a:cs typeface="Calibri" panose="020F0502020204030204" pitchFamily="34" charset="0"/>
              </a:rPr>
              <a:t>, попут Доналда Трампа2 и Александра Вучића,3</a:t>
            </a:r>
            <a:r>
              <a:rPr lang="sr-Cyrl-RS" sz="990">
                <a:solidFill>
                  <a:prstClr val="black"/>
                </a:solidFill>
                <a:latin typeface="Times New Roman" panose="02020603050405020304" pitchFamily="18" charset="0"/>
                <a:cs typeface="Calibri" panose="020F0502020204030204" pitchFamily="34" charset="0"/>
              </a:rPr>
              <a:t> борбу против корона вируса прогласили за рат против невидљивог и опаког непријатеља.</a:t>
            </a:r>
            <a:endParaRPr lang="en-US" sz="990">
              <a:solidFill>
                <a:prstClr val="black"/>
              </a:solidFill>
              <a:latin typeface="Times New Roman" panose="02020603050405020304" pitchFamily="18" charset="0"/>
              <a:cs typeface="Calibri" panose="020F0502020204030204" pitchFamily="34" charset="0"/>
            </a:endParaRPr>
          </a:p>
          <a:p>
            <a:pPr defTabSz="754380"/>
            <a:r>
              <a:rPr lang="en-US" sz="990">
                <a:solidFill>
                  <a:prstClr val="black"/>
                </a:solidFill>
                <a:latin typeface="Times New Roman" panose="02020603050405020304" pitchFamily="18" charset="0"/>
              </a:rPr>
              <a:t>Cathey Libby, </a:t>
            </a:r>
            <a:r>
              <a:rPr lang="en-US" sz="990">
                <a:solidFill>
                  <a:prstClr val="black"/>
                </a:solidFill>
              </a:rPr>
              <a:t>Trump now calling coronavirus fight a 'war' with an 'invisible enemy‘, ABC News, 17.3.2020, </a:t>
            </a:r>
            <a:r>
              <a:rPr lang="en-US" sz="990" u="sng">
                <a:solidFill>
                  <a:srgbClr val="0000FF"/>
                </a:solidFill>
                <a:latin typeface="Times New Roman" panose="02020603050405020304" pitchFamily="18" charset="0"/>
                <a:cs typeface="Calibri" panose="020F0502020204030204" pitchFamily="34" charset="0"/>
                <a:hlinkClick r:id="rId5"/>
              </a:rPr>
              <a:t>https://abcnews.go.com/Politics/trump-coronavirus-task-force-economic-public-health-steps/story?id=69646672</a:t>
            </a:r>
            <a:r>
              <a:rPr lang="en-US" sz="990" u="sng">
                <a:solidFill>
                  <a:srgbClr val="0000FF"/>
                </a:solidFill>
                <a:latin typeface="Times New Roman" panose="02020603050405020304" pitchFamily="18" charset="0"/>
                <a:cs typeface="Calibri" panose="020F0502020204030204" pitchFamily="34" charset="0"/>
              </a:rPr>
              <a:t> </a:t>
            </a:r>
            <a:r>
              <a:rPr lang="sr-Cyrl-RS" sz="990">
                <a:solidFill>
                  <a:prstClr val="black"/>
                </a:solidFill>
              </a:rPr>
              <a:t>(посећено 5.4.2020)</a:t>
            </a:r>
            <a:endParaRPr lang="en-US" sz="990">
              <a:solidFill>
                <a:prstClr val="black"/>
              </a:solidFill>
            </a:endParaRPr>
          </a:p>
          <a:p>
            <a:pPr defTabSz="754380"/>
            <a:endParaRPr lang="en-US" sz="990">
              <a:solidFill>
                <a:prstClr val="black"/>
              </a:solidFill>
            </a:endParaRPr>
          </a:p>
          <a:p>
            <a:pPr defTabSz="754380"/>
            <a:r>
              <a:rPr lang="en-US" sz="990">
                <a:solidFill>
                  <a:prstClr val="black"/>
                </a:solidFill>
              </a:rPr>
              <a:t>7 na N1: Predsednik proglasio rat "nevidljivom neprijatelju", nastava na TV-u, </a:t>
            </a:r>
            <a:r>
              <a:rPr lang="en-US" sz="990" i="1">
                <a:solidFill>
                  <a:prstClr val="black"/>
                </a:solidFill>
              </a:rPr>
              <a:t>N1 Beograd</a:t>
            </a:r>
            <a:r>
              <a:rPr lang="en-US" sz="990">
                <a:solidFill>
                  <a:prstClr val="black"/>
                </a:solidFill>
              </a:rPr>
              <a:t>, 21.3.2020. </a:t>
            </a:r>
            <a:r>
              <a:rPr lang="en-US" sz="990" u="sng">
                <a:solidFill>
                  <a:srgbClr val="0000FF"/>
                </a:solidFill>
                <a:latin typeface="Times New Roman" panose="02020603050405020304" pitchFamily="18" charset="0"/>
                <a:cs typeface="Calibri" panose="020F0502020204030204" pitchFamily="34" charset="0"/>
                <a:hlinkClick r:id="rId6"/>
              </a:rPr>
              <a:t>http://rs.n1info.com/Vesti/a580469/7-na-N1-Predsednik-proglasio-rat-nevidljivom-neprijatelju-nastava-na-TV-u.html</a:t>
            </a:r>
            <a:r>
              <a:rPr lang="en-US" sz="990">
                <a:solidFill>
                  <a:prstClr val="black"/>
                </a:solidFill>
              </a:rPr>
              <a:t> </a:t>
            </a:r>
            <a:r>
              <a:rPr lang="sr-Cyrl-RS" sz="990">
                <a:solidFill>
                  <a:prstClr val="black"/>
                </a:solidFill>
              </a:rPr>
              <a:t>(посећено 5.4.2020)</a:t>
            </a:r>
            <a:endParaRPr lang="en-US" sz="990">
              <a:solidFill>
                <a:prstClr val="black"/>
              </a:solidFill>
            </a:endParaRPr>
          </a:p>
          <a:p>
            <a:pPr defTabSz="754380"/>
            <a:br>
              <a:rPr lang="en-US" sz="990">
                <a:solidFill>
                  <a:prstClr val="black"/>
                </a:solidFill>
                <a:hlinkClick r:id="rId7"/>
              </a:rPr>
            </a:br>
            <a:endParaRPr lang="sr-Cyrl-RS" sz="990">
              <a:solidFill>
                <a:prstClr val="black"/>
              </a:solidFill>
            </a:endParaRPr>
          </a:p>
          <a:p>
            <a:pPr defTabSz="754380"/>
            <a:endParaRPr lang="sr-Cyrl-RS" sz="990">
              <a:solidFill>
                <a:prstClr val="black"/>
              </a:solidFill>
            </a:endParaRPr>
          </a:p>
          <a:p>
            <a:pPr defTabSz="754380"/>
            <a:endParaRPr lang="en-US" sz="990" i="1">
              <a:solidFill>
                <a:prstClr val="black"/>
              </a:solidFill>
            </a:endParaRPr>
          </a:p>
        </p:txBody>
      </p:sp>
      <p:pic>
        <p:nvPicPr>
          <p:cNvPr id="16393" name="Picture 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57300" y="6404730"/>
            <a:ext cx="7543800" cy="31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4083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bwMode="auto">
          <a:xfrm>
            <a:off x="8363664" y="6103503"/>
            <a:ext cx="314325" cy="3012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612934" indent="-235744">
              <a:defRPr>
                <a:solidFill>
                  <a:schemeClr val="tx1"/>
                </a:solidFill>
                <a:latin typeface="Arial" panose="020B0604020202020204" pitchFamily="34" charset="0"/>
              </a:defRPr>
            </a:lvl2pPr>
            <a:lvl3pPr marL="942975" indent="-188595">
              <a:defRPr>
                <a:solidFill>
                  <a:schemeClr val="tx1"/>
                </a:solidFill>
                <a:latin typeface="Arial" panose="020B0604020202020204" pitchFamily="34" charset="0"/>
              </a:defRPr>
            </a:lvl3pPr>
            <a:lvl4pPr marL="1320165" indent="-188595">
              <a:defRPr>
                <a:solidFill>
                  <a:schemeClr val="tx1"/>
                </a:solidFill>
                <a:latin typeface="Arial" panose="020B0604020202020204" pitchFamily="34" charset="0"/>
              </a:defRPr>
            </a:lvl4pPr>
            <a:lvl5pPr marL="1697355" indent="-188595">
              <a:defRPr>
                <a:solidFill>
                  <a:schemeClr val="tx1"/>
                </a:solidFill>
                <a:latin typeface="Arial" panose="020B0604020202020204" pitchFamily="34" charset="0"/>
              </a:defRPr>
            </a:lvl5pPr>
            <a:lvl6pPr marL="2074545" indent="-188595" eaLnBrk="0" fontAlgn="base" hangingPunct="0">
              <a:spcBef>
                <a:spcPct val="0"/>
              </a:spcBef>
              <a:spcAft>
                <a:spcPct val="0"/>
              </a:spcAft>
              <a:defRPr>
                <a:solidFill>
                  <a:schemeClr val="tx1"/>
                </a:solidFill>
                <a:latin typeface="Arial" panose="020B0604020202020204" pitchFamily="34" charset="0"/>
              </a:defRPr>
            </a:lvl6pPr>
            <a:lvl7pPr marL="2451735" indent="-188595" eaLnBrk="0" fontAlgn="base" hangingPunct="0">
              <a:spcBef>
                <a:spcPct val="0"/>
              </a:spcBef>
              <a:spcAft>
                <a:spcPct val="0"/>
              </a:spcAft>
              <a:defRPr>
                <a:solidFill>
                  <a:schemeClr val="tx1"/>
                </a:solidFill>
                <a:latin typeface="Arial" panose="020B0604020202020204" pitchFamily="34" charset="0"/>
              </a:defRPr>
            </a:lvl7pPr>
            <a:lvl8pPr marL="2828925" indent="-188595" eaLnBrk="0" fontAlgn="base" hangingPunct="0">
              <a:spcBef>
                <a:spcPct val="0"/>
              </a:spcBef>
              <a:spcAft>
                <a:spcPct val="0"/>
              </a:spcAft>
              <a:defRPr>
                <a:solidFill>
                  <a:schemeClr val="tx1"/>
                </a:solidFill>
                <a:latin typeface="Arial" panose="020B0604020202020204" pitchFamily="34" charset="0"/>
              </a:defRPr>
            </a:lvl8pPr>
            <a:lvl9pPr marL="3206115" indent="-188595" eaLnBrk="0" fontAlgn="base" hangingPunct="0">
              <a:spcBef>
                <a:spcPct val="0"/>
              </a:spcBef>
              <a:spcAft>
                <a:spcPct val="0"/>
              </a:spcAft>
              <a:defRPr>
                <a:solidFill>
                  <a:schemeClr val="tx1"/>
                </a:solidFill>
                <a:latin typeface="Arial" panose="020B0604020202020204" pitchFamily="34" charset="0"/>
              </a:defRPr>
            </a:lvl9pPr>
          </a:lstStyle>
          <a:p>
            <a:pPr defTabSz="754380"/>
            <a:fld id="{7F2439E6-B158-43BA-B466-6107C9CD4507}" type="slidenum">
              <a:rPr lang="en-US" altLang="sr-Latn-RS" sz="825" b="1">
                <a:solidFill>
                  <a:srgbClr val="898989"/>
                </a:solidFill>
                <a:latin typeface="Calibri" panose="020F0502020204030204" pitchFamily="34" charset="0"/>
              </a:rPr>
              <a:pPr defTabSz="754380"/>
              <a:t>24</a:t>
            </a:fld>
            <a:endParaRPr lang="en-US" altLang="sr-Latn-RS" sz="825" b="1">
              <a:solidFill>
                <a:srgbClr val="898989"/>
              </a:solidFill>
              <a:latin typeface="Calibri" panose="020F0502020204030204" pitchFamily="34" charset="0"/>
            </a:endParaRPr>
          </a:p>
        </p:txBody>
      </p:sp>
      <p:sp>
        <p:nvSpPr>
          <p:cNvPr id="19459" name="Slide Number Placeholder 3"/>
          <p:cNvSpPr>
            <a:spLocks noGrp="1"/>
          </p:cNvSpPr>
          <p:nvPr/>
        </p:nvSpPr>
        <p:spPr bwMode="auto">
          <a:xfrm>
            <a:off x="1377791" y="6180773"/>
            <a:ext cx="377190" cy="37719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754380"/>
            <a:fld id="{CEF7CE4E-AA0A-41FE-909D-A3330132545F}" type="slidenum">
              <a:rPr lang="en-US" altLang="en-US" sz="1155">
                <a:solidFill>
                  <a:srgbClr val="FFFFFF"/>
                </a:solidFill>
                <a:latin typeface="Calibri" panose="020F0502020204030204" pitchFamily="34" charset="0"/>
              </a:rPr>
              <a:pPr algn="ctr" defTabSz="754380"/>
              <a:t>24</a:t>
            </a:fld>
            <a:endParaRPr lang="en-US" altLang="en-US" sz="1155">
              <a:solidFill>
                <a:srgbClr val="FFFFFF"/>
              </a:solidFill>
              <a:latin typeface="Calibri" panose="020F0502020204030204" pitchFamily="34" charset="0"/>
            </a:endParaRPr>
          </a:p>
        </p:txBody>
      </p:sp>
      <p:pic>
        <p:nvPicPr>
          <p:cNvPr id="19460" name="Picture 8"/>
          <p:cNvPicPr>
            <a:picLocks noChangeAspect="1"/>
          </p:cNvPicPr>
          <p:nvPr/>
        </p:nvPicPr>
        <p:blipFill>
          <a:blip r:embed="rId2" cstate="print">
            <a:extLst>
              <a:ext uri="{28A0092B-C50C-407E-A947-70E740481C1C}">
                <a14:useLocalDpi xmlns:a14="http://schemas.microsoft.com/office/drawing/2010/main" val="0"/>
              </a:ext>
            </a:extLst>
          </a:blip>
          <a:srcRect l="2386" t="47746" r="68410"/>
          <a:stretch>
            <a:fillRect/>
          </a:stretch>
        </p:blipFill>
        <p:spPr bwMode="auto">
          <a:xfrm>
            <a:off x="6469858" y="1189554"/>
            <a:ext cx="2202894" cy="45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3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055965"/>
            <a:ext cx="7543800" cy="88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1"/>
          <p:cNvSpPr>
            <a:spLocks noChangeArrowheads="1"/>
          </p:cNvSpPr>
          <p:nvPr/>
        </p:nvSpPr>
        <p:spPr bwMode="auto">
          <a:xfrm>
            <a:off x="2514601" y="1892856"/>
            <a:ext cx="4320659" cy="53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4380">
              <a:lnSpc>
                <a:spcPct val="107000"/>
              </a:lnSpc>
              <a:spcAft>
                <a:spcPts val="660"/>
              </a:spcAft>
            </a:pPr>
            <a:r>
              <a:rPr lang="sr-Cyrl-RS" sz="2805">
                <a:solidFill>
                  <a:prstClr val="black"/>
                </a:solidFill>
                <a:latin typeface="Calibri" panose="020F0502020204030204" pitchFamily="34" charset="0"/>
                <a:ea typeface="Calibri" panose="020F0502020204030204" pitchFamily="34" charset="0"/>
                <a:cs typeface="Times New Roman" panose="02020603050405020304" pitchFamily="18" charset="0"/>
              </a:rPr>
              <a:t>         Напомене - цитирање</a:t>
            </a:r>
            <a:endParaRPr lang="en-US" sz="2805">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463" name="Rectangle 6"/>
          <p:cNvSpPr>
            <a:spLocks noChangeArrowheads="1"/>
          </p:cNvSpPr>
          <p:nvPr/>
        </p:nvSpPr>
        <p:spPr bwMode="auto">
          <a:xfrm>
            <a:off x="1823085" y="2458641"/>
            <a:ext cx="7237333" cy="4306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4380"/>
            <a:r>
              <a:rPr lang="sr-Cyrl-RS" sz="990" b="1" dirty="0">
                <a:solidFill>
                  <a:srgbClr val="FF0000"/>
                </a:solidFill>
                <a:latin typeface="Times New Roman" panose="02020603050405020304" pitchFamily="18" charset="0"/>
                <a:cs typeface="Times New Roman" panose="02020603050405020304" pitchFamily="18" charset="0"/>
              </a:rPr>
              <a:t>Пример 1 – нема библиографије!!!!</a:t>
            </a:r>
          </a:p>
          <a:p>
            <a:pPr defTabSz="754380"/>
            <a:endParaRPr lang="en-US" sz="990" b="1" dirty="0">
              <a:solidFill>
                <a:prstClr val="black"/>
              </a:solidFill>
              <a:latin typeface="Times New Roman" panose="02020603050405020304" pitchFamily="18" charset="0"/>
              <a:cs typeface="Times New Roman" panose="02020603050405020304" pitchFamily="18" charset="0"/>
            </a:endParaRPr>
          </a:p>
          <a:p>
            <a:pPr defTabSz="754380"/>
            <a:r>
              <a:rPr lang="sr-Cyrl-RS" sz="990" b="1" dirty="0">
                <a:solidFill>
                  <a:prstClr val="black"/>
                </a:solidFill>
                <a:latin typeface="Times New Roman" panose="02020603050405020304" pitchFamily="18" charset="0"/>
                <a:cs typeface="Times New Roman" panose="02020603050405020304" pitchFamily="18" charset="0"/>
              </a:rPr>
              <a:t>ЗАКЉУЧАК</a:t>
            </a:r>
            <a:endParaRPr lang="en-US" sz="990" dirty="0">
              <a:solidFill>
                <a:prstClr val="black"/>
              </a:solidFill>
              <a:latin typeface="Times New Roman" panose="02020603050405020304" pitchFamily="18" charset="0"/>
              <a:cs typeface="Times New Roman" panose="02020603050405020304" pitchFamily="18" charset="0"/>
            </a:endParaRPr>
          </a:p>
          <a:p>
            <a:pPr defTabSz="754380"/>
            <a:r>
              <a:rPr lang="sr-Cyrl-RS" sz="990" dirty="0">
                <a:solidFill>
                  <a:prstClr val="black"/>
                </a:solidFill>
                <a:latin typeface="Times New Roman" panose="02020603050405020304" pitchFamily="18" charset="0"/>
                <a:cs typeface="Times New Roman" panose="02020603050405020304" pitchFamily="18" charset="0"/>
              </a:rPr>
              <a:t>Кроз овај рад, покушали смо да докучимо и појаснимо терминологију, нажалост, све више заступљенијег термина и одраза понашања хулигана, које свакодневно и све чешће можемо сусрести на спортским утакмицама, дешавањима, које на крају бивају обележене негативним испадима појединих актера нашег друштва у ком живимо.</a:t>
            </a:r>
          </a:p>
          <a:p>
            <a:pPr defTabSz="754380"/>
            <a:endParaRPr lang="sr-Cyrl-RS" sz="990" dirty="0">
              <a:solidFill>
                <a:prstClr val="black"/>
              </a:solidFill>
              <a:latin typeface="Times New Roman" panose="02020603050405020304" pitchFamily="18" charset="0"/>
              <a:cs typeface="Times New Roman" panose="02020603050405020304" pitchFamily="18" charset="0"/>
            </a:endParaRPr>
          </a:p>
          <a:p>
            <a:pPr defTabSz="754380"/>
            <a:r>
              <a:rPr lang="sr-Cyrl-RS" sz="990" dirty="0">
                <a:solidFill>
                  <a:srgbClr val="FF0000"/>
                </a:solidFill>
                <a:latin typeface="Times New Roman" panose="02020603050405020304" pitchFamily="18" charset="0"/>
                <a:cs typeface="Times New Roman" panose="02020603050405020304" pitchFamily="18" charset="0"/>
              </a:rPr>
              <a:t>Пример 2 – има библиографије, али непрецизне:</a:t>
            </a:r>
          </a:p>
          <a:p>
            <a:pPr defTabSz="754380"/>
            <a:r>
              <a:rPr lang="sr-Cyrl-BA" sz="907" dirty="0">
                <a:solidFill>
                  <a:prstClr val="black"/>
                </a:solidFill>
                <a:latin typeface="Times New Roman" panose="02020603050405020304" pitchFamily="18" charset="0"/>
                <a:cs typeface="Times New Roman" panose="02020603050405020304" pitchFamily="18" charset="0"/>
              </a:rPr>
              <a:t>Извори: </a:t>
            </a:r>
            <a:r>
              <a:rPr lang="sr-Cyrl-BA" sz="907" u="sng" dirty="0">
                <a:solidFill>
                  <a:prstClr val="black"/>
                </a:solidFill>
                <a:latin typeface="Times New Roman" panose="02020603050405020304" pitchFamily="18" charset="0"/>
                <a:cs typeface="Times New Roman" panose="02020603050405020304" pitchFamily="18" charset="0"/>
                <a:hlinkClick r:id="rId4"/>
              </a:rPr>
              <a:t>https://www.sportske.net/vest/domaci-fudbal/maljkovic-problem-huliganizma-je-velik-nema-razgovora-sa-bitangama-i-huliganima-327660.html</a:t>
            </a:r>
            <a:endParaRPr lang="en-US" sz="907" dirty="0">
              <a:solidFill>
                <a:prstClr val="black"/>
              </a:solidFill>
              <a:latin typeface="Times New Roman" panose="02020603050405020304" pitchFamily="18" charset="0"/>
              <a:cs typeface="Times New Roman" panose="02020603050405020304" pitchFamily="18" charset="0"/>
            </a:endParaRPr>
          </a:p>
          <a:p>
            <a:pPr defTabSz="754380"/>
            <a:r>
              <a:rPr lang="sr-Cyrl-BA" sz="907" u="sng" dirty="0">
                <a:solidFill>
                  <a:prstClr val="black"/>
                </a:solidFill>
                <a:latin typeface="Times New Roman" panose="02020603050405020304" pitchFamily="18" charset="0"/>
                <a:cs typeface="Times New Roman" panose="02020603050405020304" pitchFamily="18" charset="0"/>
                <a:hlinkClick r:id="rId5"/>
              </a:rPr>
              <a:t>http://www.odbrana.mod.gov.rs/grab_file.php?id_clanka=7027&amp;redni_broj=225&amp;putanja=Odbrana%20225%20-%20DRUSTVO%20-%20Nasilje%20na%20sportskim%20terenima%20-%2030-33.pdf&amp;id_casopisa=1</a:t>
            </a:r>
            <a:endParaRPr lang="en-US" sz="907" dirty="0">
              <a:solidFill>
                <a:prstClr val="black"/>
              </a:solidFill>
              <a:latin typeface="Times New Roman" panose="02020603050405020304" pitchFamily="18" charset="0"/>
              <a:cs typeface="Times New Roman" panose="02020603050405020304" pitchFamily="18" charset="0"/>
            </a:endParaRPr>
          </a:p>
          <a:p>
            <a:pPr defTabSz="754380"/>
            <a:r>
              <a:rPr lang="sr-Cyrl-BA" sz="907" u="sng" dirty="0">
                <a:solidFill>
                  <a:prstClr val="black"/>
                </a:solidFill>
                <a:latin typeface="Times New Roman" panose="02020603050405020304" pitchFamily="18" charset="0"/>
                <a:cs typeface="Times New Roman" panose="02020603050405020304" pitchFamily="18" charset="0"/>
                <a:hlinkClick r:id="rId6"/>
              </a:rPr>
              <a:t>https://sr.wikipedia.org/sr-ec/%D0%A5%D1%83%D0%BB%D0%B8%D0%B3%D0%B0%D0%BD%D1%81%D1%82%D0%B2%D0%BE</a:t>
            </a:r>
            <a:endParaRPr lang="en-US" sz="907" dirty="0">
              <a:solidFill>
                <a:prstClr val="black"/>
              </a:solidFill>
              <a:latin typeface="Times New Roman" panose="02020603050405020304" pitchFamily="18" charset="0"/>
              <a:cs typeface="Times New Roman" panose="02020603050405020304" pitchFamily="18" charset="0"/>
            </a:endParaRPr>
          </a:p>
          <a:p>
            <a:pPr defTabSz="754380"/>
            <a:endParaRPr lang="en-US" sz="990" dirty="0">
              <a:solidFill>
                <a:prstClr val="black"/>
              </a:solidFill>
              <a:latin typeface="Times New Roman" panose="02020603050405020304" pitchFamily="18" charset="0"/>
              <a:cs typeface="Times New Roman" panose="02020603050405020304" pitchFamily="18" charset="0"/>
            </a:endParaRPr>
          </a:p>
          <a:p>
            <a:pPr defTabSz="754380"/>
            <a:r>
              <a:rPr lang="sr-Cyrl-RS" sz="990" dirty="0">
                <a:solidFill>
                  <a:prstClr val="black"/>
                </a:solidFill>
                <a:latin typeface="Times New Roman" panose="02020603050405020304" pitchFamily="18" charset="0"/>
                <a:cs typeface="Times New Roman" panose="02020603050405020304" pitchFamily="18" charset="0"/>
              </a:rPr>
              <a:t>Ево како треба:</a:t>
            </a:r>
          </a:p>
          <a:p>
            <a:pPr defTabSz="754380"/>
            <a:r>
              <a:rPr lang="sr-Cyrl-RS" sz="990" dirty="0">
                <a:solidFill>
                  <a:prstClr val="black"/>
                </a:solidFill>
                <a:latin typeface="Times New Roman" panose="02020603050405020304" pitchFamily="18" charset="0"/>
                <a:cs typeface="Times New Roman" panose="02020603050405020304" pitchFamily="18" charset="0"/>
              </a:rPr>
              <a:t>Уместо: </a:t>
            </a:r>
            <a:r>
              <a:rPr lang="en-US" sz="825"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7"/>
              </a:rPr>
              <a:t>https://www.worldometers.info/coronavirus/</a:t>
            </a:r>
            <a:endParaRPr lang="en-US" sz="8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754380">
              <a:defRPr/>
            </a:pPr>
            <a:r>
              <a:rPr lang="en-US" sz="825"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8"/>
              </a:rPr>
              <a:t>https://abcnews.go.com/Politics/trump-coronavirus-task-force-economic-public-health-steps/story?id=69646672</a:t>
            </a:r>
            <a:endParaRPr lang="en-US" sz="8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754380">
              <a:defRPr/>
            </a:pPr>
            <a:r>
              <a:rPr lang="en-US" sz="825"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9"/>
              </a:rPr>
              <a:t>http://rs.n1info.com/Vesti/a580469/7-na-N1-Predsednik-proglasio-rat-nevidljivom-neprijatelju-nastava-na-TV-u.html</a:t>
            </a:r>
            <a:r>
              <a:rPr lang="en-US" sz="825"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8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defTabSz="754380"/>
            <a:endParaRPr lang="sr-Cyrl-RS" sz="990" b="1" dirty="0">
              <a:solidFill>
                <a:prstClr val="black"/>
              </a:solidFill>
              <a:latin typeface="Times New Roman" panose="02020603050405020304" pitchFamily="18" charset="0"/>
              <a:cs typeface="Times New Roman" panose="02020603050405020304" pitchFamily="18" charset="0"/>
            </a:endParaRPr>
          </a:p>
          <a:p>
            <a:pPr defTabSz="754380"/>
            <a:r>
              <a:rPr lang="sr-Cyrl-RS" sz="907" dirty="0">
                <a:solidFill>
                  <a:prstClr val="black"/>
                </a:solidFill>
                <a:latin typeface="Times New Roman" panose="02020603050405020304" pitchFamily="18" charset="0"/>
                <a:cs typeface="Times New Roman" panose="02020603050405020304" pitchFamily="18" charset="0"/>
              </a:rPr>
              <a:t>Ставити: </a:t>
            </a:r>
            <a:r>
              <a:rPr lang="en-US" sz="907" dirty="0">
                <a:solidFill>
                  <a:prstClr val="black"/>
                </a:solidFill>
                <a:latin typeface="Times New Roman" panose="02020603050405020304" pitchFamily="18" charset="0"/>
                <a:cs typeface="Times New Roman" panose="02020603050405020304" pitchFamily="18" charset="0"/>
              </a:rPr>
              <a:t>Covid-19 Coronavirus pandemic,</a:t>
            </a:r>
            <a:r>
              <a:rPr lang="sr-Cyrl-RS" sz="907" dirty="0">
                <a:solidFill>
                  <a:prstClr val="black"/>
                </a:solidFill>
                <a:latin typeface="Times New Roman" panose="02020603050405020304" pitchFamily="18" charset="0"/>
                <a:cs typeface="Times New Roman" panose="02020603050405020304" pitchFamily="18" charset="0"/>
              </a:rPr>
              <a:t> </a:t>
            </a:r>
            <a:r>
              <a:rPr lang="en-US" sz="907" i="1" dirty="0" err="1">
                <a:solidFill>
                  <a:prstClr val="black"/>
                </a:solidFill>
                <a:latin typeface="Times New Roman" panose="02020603050405020304" pitchFamily="18" charset="0"/>
                <a:cs typeface="Times New Roman" panose="02020603050405020304" pitchFamily="18" charset="0"/>
              </a:rPr>
              <a:t>Worldometer</a:t>
            </a:r>
            <a:r>
              <a:rPr lang="sr-Cyrl-RS" sz="907" i="1" dirty="0">
                <a:solidFill>
                  <a:prstClr val="black"/>
                </a:solidFill>
                <a:latin typeface="Times New Roman" panose="02020603050405020304" pitchFamily="18" charset="0"/>
                <a:cs typeface="Times New Roman" panose="02020603050405020304" pitchFamily="18" charset="0"/>
              </a:rPr>
              <a:t>,  </a:t>
            </a:r>
            <a:r>
              <a:rPr lang="en-US" sz="907" u="sng" dirty="0">
                <a:solidFill>
                  <a:srgbClr val="0000FF"/>
                </a:solidFill>
                <a:latin typeface="Times New Roman" panose="02020603050405020304" pitchFamily="18" charset="0"/>
                <a:cs typeface="Times New Roman" panose="02020603050405020304" pitchFamily="18" charset="0"/>
                <a:hlinkClick r:id="rId7"/>
              </a:rPr>
              <a:t>https://www.worldometers.info/coronavirus/</a:t>
            </a:r>
            <a:r>
              <a:rPr lang="sr-Cyrl-RS" sz="907" u="sng" dirty="0">
                <a:solidFill>
                  <a:srgbClr val="0000FF"/>
                </a:solidFill>
                <a:latin typeface="Times New Roman" panose="02020603050405020304" pitchFamily="18" charset="0"/>
                <a:cs typeface="Times New Roman" panose="02020603050405020304" pitchFamily="18" charset="0"/>
              </a:rPr>
              <a:t> </a:t>
            </a:r>
            <a:r>
              <a:rPr lang="sr-Cyrl-RS" sz="907" dirty="0">
                <a:solidFill>
                  <a:prstClr val="black"/>
                </a:solidFill>
                <a:latin typeface="Times New Roman" panose="02020603050405020304" pitchFamily="18" charset="0"/>
                <a:cs typeface="Times New Roman" panose="02020603050405020304" pitchFamily="18" charset="0"/>
              </a:rPr>
              <a:t>(посећено 5.4.2020)</a:t>
            </a:r>
          </a:p>
          <a:p>
            <a:pPr defTabSz="754380"/>
            <a:r>
              <a:rPr lang="sr-Cyrl-RS" sz="907" dirty="0">
                <a:solidFill>
                  <a:prstClr val="black"/>
                </a:solidFill>
                <a:latin typeface="Times New Roman" panose="02020603050405020304" pitchFamily="18" charset="0"/>
                <a:cs typeface="Times New Roman" panose="02020603050405020304" pitchFamily="18" charset="0"/>
              </a:rPr>
              <a:t>, не чуди што су многи председници</a:t>
            </a:r>
            <a:r>
              <a:rPr lang="sr-Cyrl-RS" sz="907" dirty="0">
                <a:solidFill>
                  <a:srgbClr val="92D050"/>
                </a:solidFill>
                <a:latin typeface="Times New Roman" panose="02020603050405020304" pitchFamily="18" charset="0"/>
                <a:cs typeface="Times New Roman" panose="02020603050405020304" pitchFamily="18" charset="0"/>
              </a:rPr>
              <a:t>, попут Доналда Трампа2 и Александра Вучића,3</a:t>
            </a:r>
            <a:r>
              <a:rPr lang="sr-Cyrl-RS" sz="907" dirty="0">
                <a:solidFill>
                  <a:prstClr val="black"/>
                </a:solidFill>
                <a:latin typeface="Times New Roman" panose="02020603050405020304" pitchFamily="18" charset="0"/>
                <a:cs typeface="Times New Roman" panose="02020603050405020304" pitchFamily="18" charset="0"/>
              </a:rPr>
              <a:t> борбу против корона вируса прогласили за рат против невидљивог и опаког непријатеља.</a:t>
            </a:r>
            <a:endParaRPr lang="en-US" sz="907" dirty="0">
              <a:solidFill>
                <a:prstClr val="black"/>
              </a:solidFill>
              <a:latin typeface="Times New Roman" panose="02020603050405020304" pitchFamily="18" charset="0"/>
              <a:cs typeface="Times New Roman" panose="02020603050405020304" pitchFamily="18" charset="0"/>
            </a:endParaRPr>
          </a:p>
          <a:p>
            <a:pPr defTabSz="754380"/>
            <a:r>
              <a:rPr lang="en-US" sz="907" dirty="0" err="1">
                <a:solidFill>
                  <a:prstClr val="black"/>
                </a:solidFill>
                <a:latin typeface="Times New Roman" panose="02020603050405020304" pitchFamily="18" charset="0"/>
                <a:cs typeface="Times New Roman" panose="02020603050405020304" pitchFamily="18" charset="0"/>
              </a:rPr>
              <a:t>Cathey</a:t>
            </a:r>
            <a:r>
              <a:rPr lang="en-US" sz="907" dirty="0">
                <a:solidFill>
                  <a:prstClr val="black"/>
                </a:solidFill>
                <a:latin typeface="Times New Roman" panose="02020603050405020304" pitchFamily="18" charset="0"/>
                <a:cs typeface="Times New Roman" panose="02020603050405020304" pitchFamily="18" charset="0"/>
              </a:rPr>
              <a:t> Libby, Trump now calling coronavirus fight a 'war' with an 'invisible enemy‘, ABC News, 17.3.2020, </a:t>
            </a:r>
            <a:r>
              <a:rPr lang="en-US" sz="907" u="sng" dirty="0">
                <a:solidFill>
                  <a:srgbClr val="0000FF"/>
                </a:solidFill>
                <a:latin typeface="Times New Roman" panose="02020603050405020304" pitchFamily="18" charset="0"/>
                <a:cs typeface="Times New Roman" panose="02020603050405020304" pitchFamily="18" charset="0"/>
                <a:hlinkClick r:id="rId8"/>
              </a:rPr>
              <a:t>https://abcnews.go.com/Politics/trump-coronavirus-task-force-economic-public-health-steps/story?id=69646672</a:t>
            </a:r>
            <a:r>
              <a:rPr lang="en-US" sz="907" u="sng" dirty="0">
                <a:solidFill>
                  <a:srgbClr val="0000FF"/>
                </a:solidFill>
                <a:latin typeface="Times New Roman" panose="02020603050405020304" pitchFamily="18" charset="0"/>
                <a:cs typeface="Times New Roman" panose="02020603050405020304" pitchFamily="18" charset="0"/>
              </a:rPr>
              <a:t> </a:t>
            </a:r>
            <a:r>
              <a:rPr lang="sr-Cyrl-RS" sz="907" dirty="0">
                <a:solidFill>
                  <a:prstClr val="black"/>
                </a:solidFill>
                <a:latin typeface="Times New Roman" panose="02020603050405020304" pitchFamily="18" charset="0"/>
                <a:cs typeface="Times New Roman" panose="02020603050405020304" pitchFamily="18" charset="0"/>
              </a:rPr>
              <a:t>(посећено 5.4.2020)</a:t>
            </a:r>
            <a:endParaRPr lang="en-US" sz="907" dirty="0">
              <a:solidFill>
                <a:prstClr val="black"/>
              </a:solidFill>
              <a:latin typeface="Times New Roman" panose="02020603050405020304" pitchFamily="18" charset="0"/>
              <a:cs typeface="Times New Roman" panose="02020603050405020304" pitchFamily="18" charset="0"/>
            </a:endParaRPr>
          </a:p>
          <a:p>
            <a:pPr defTabSz="754380"/>
            <a:endParaRPr lang="en-US" sz="907" dirty="0">
              <a:solidFill>
                <a:prstClr val="black"/>
              </a:solidFill>
              <a:latin typeface="Times New Roman" panose="02020603050405020304" pitchFamily="18" charset="0"/>
              <a:cs typeface="Times New Roman" panose="02020603050405020304" pitchFamily="18" charset="0"/>
            </a:endParaRPr>
          </a:p>
          <a:p>
            <a:pPr defTabSz="754380"/>
            <a:r>
              <a:rPr lang="en-US" sz="907" dirty="0">
                <a:solidFill>
                  <a:prstClr val="black"/>
                </a:solidFill>
                <a:latin typeface="Times New Roman" panose="02020603050405020304" pitchFamily="18" charset="0"/>
                <a:cs typeface="Times New Roman" panose="02020603050405020304" pitchFamily="18" charset="0"/>
              </a:rPr>
              <a:t>7 </a:t>
            </a:r>
            <a:r>
              <a:rPr lang="en-US" sz="907" dirty="0" err="1">
                <a:solidFill>
                  <a:prstClr val="black"/>
                </a:solidFill>
                <a:latin typeface="Times New Roman" panose="02020603050405020304" pitchFamily="18" charset="0"/>
                <a:cs typeface="Times New Roman" panose="02020603050405020304" pitchFamily="18" charset="0"/>
              </a:rPr>
              <a:t>na</a:t>
            </a:r>
            <a:r>
              <a:rPr lang="en-US" sz="907" dirty="0">
                <a:solidFill>
                  <a:prstClr val="black"/>
                </a:solidFill>
                <a:latin typeface="Times New Roman" panose="02020603050405020304" pitchFamily="18" charset="0"/>
                <a:cs typeface="Times New Roman" panose="02020603050405020304" pitchFamily="18" charset="0"/>
              </a:rPr>
              <a:t> N1: </a:t>
            </a:r>
            <a:r>
              <a:rPr lang="en-US" sz="907" dirty="0" err="1">
                <a:solidFill>
                  <a:prstClr val="black"/>
                </a:solidFill>
                <a:latin typeface="Times New Roman" panose="02020603050405020304" pitchFamily="18" charset="0"/>
                <a:cs typeface="Times New Roman" panose="02020603050405020304" pitchFamily="18" charset="0"/>
              </a:rPr>
              <a:t>Predsednik</a:t>
            </a:r>
            <a:r>
              <a:rPr lang="en-US" sz="907" dirty="0">
                <a:solidFill>
                  <a:prstClr val="black"/>
                </a:solidFill>
                <a:latin typeface="Times New Roman" panose="02020603050405020304" pitchFamily="18" charset="0"/>
                <a:cs typeface="Times New Roman" panose="02020603050405020304" pitchFamily="18" charset="0"/>
              </a:rPr>
              <a:t> </a:t>
            </a:r>
            <a:r>
              <a:rPr lang="en-US" sz="907" dirty="0" err="1">
                <a:solidFill>
                  <a:prstClr val="black"/>
                </a:solidFill>
                <a:latin typeface="Times New Roman" panose="02020603050405020304" pitchFamily="18" charset="0"/>
                <a:cs typeface="Times New Roman" panose="02020603050405020304" pitchFamily="18" charset="0"/>
              </a:rPr>
              <a:t>proglasio</a:t>
            </a:r>
            <a:r>
              <a:rPr lang="en-US" sz="907" dirty="0">
                <a:solidFill>
                  <a:prstClr val="black"/>
                </a:solidFill>
                <a:latin typeface="Times New Roman" panose="02020603050405020304" pitchFamily="18" charset="0"/>
                <a:cs typeface="Times New Roman" panose="02020603050405020304" pitchFamily="18" charset="0"/>
              </a:rPr>
              <a:t> rat "</a:t>
            </a:r>
            <a:r>
              <a:rPr lang="en-US" sz="907" dirty="0" err="1">
                <a:solidFill>
                  <a:prstClr val="black"/>
                </a:solidFill>
                <a:latin typeface="Times New Roman" panose="02020603050405020304" pitchFamily="18" charset="0"/>
                <a:cs typeface="Times New Roman" panose="02020603050405020304" pitchFamily="18" charset="0"/>
              </a:rPr>
              <a:t>nevidljivom</a:t>
            </a:r>
            <a:r>
              <a:rPr lang="en-US" sz="907" dirty="0">
                <a:solidFill>
                  <a:prstClr val="black"/>
                </a:solidFill>
                <a:latin typeface="Times New Roman" panose="02020603050405020304" pitchFamily="18" charset="0"/>
                <a:cs typeface="Times New Roman" panose="02020603050405020304" pitchFamily="18" charset="0"/>
              </a:rPr>
              <a:t> </a:t>
            </a:r>
            <a:r>
              <a:rPr lang="en-US" sz="907" dirty="0" err="1">
                <a:solidFill>
                  <a:prstClr val="black"/>
                </a:solidFill>
                <a:latin typeface="Times New Roman" panose="02020603050405020304" pitchFamily="18" charset="0"/>
                <a:cs typeface="Times New Roman" panose="02020603050405020304" pitchFamily="18" charset="0"/>
              </a:rPr>
              <a:t>neprijatelju</a:t>
            </a:r>
            <a:r>
              <a:rPr lang="en-US" sz="907" dirty="0">
                <a:solidFill>
                  <a:prstClr val="black"/>
                </a:solidFill>
                <a:latin typeface="Times New Roman" panose="02020603050405020304" pitchFamily="18" charset="0"/>
                <a:cs typeface="Times New Roman" panose="02020603050405020304" pitchFamily="18" charset="0"/>
              </a:rPr>
              <a:t>", </a:t>
            </a:r>
            <a:r>
              <a:rPr lang="en-US" sz="907" dirty="0" err="1">
                <a:solidFill>
                  <a:prstClr val="black"/>
                </a:solidFill>
                <a:latin typeface="Times New Roman" panose="02020603050405020304" pitchFamily="18" charset="0"/>
                <a:cs typeface="Times New Roman" panose="02020603050405020304" pitchFamily="18" charset="0"/>
              </a:rPr>
              <a:t>nastava</a:t>
            </a:r>
            <a:r>
              <a:rPr lang="en-US" sz="907" dirty="0">
                <a:solidFill>
                  <a:prstClr val="black"/>
                </a:solidFill>
                <a:latin typeface="Times New Roman" panose="02020603050405020304" pitchFamily="18" charset="0"/>
                <a:cs typeface="Times New Roman" panose="02020603050405020304" pitchFamily="18" charset="0"/>
              </a:rPr>
              <a:t> </a:t>
            </a:r>
            <a:r>
              <a:rPr lang="en-US" sz="907" dirty="0" err="1">
                <a:solidFill>
                  <a:prstClr val="black"/>
                </a:solidFill>
                <a:latin typeface="Times New Roman" panose="02020603050405020304" pitchFamily="18" charset="0"/>
                <a:cs typeface="Times New Roman" panose="02020603050405020304" pitchFamily="18" charset="0"/>
              </a:rPr>
              <a:t>na</a:t>
            </a:r>
            <a:r>
              <a:rPr lang="en-US" sz="907" dirty="0">
                <a:solidFill>
                  <a:prstClr val="black"/>
                </a:solidFill>
                <a:latin typeface="Times New Roman" panose="02020603050405020304" pitchFamily="18" charset="0"/>
                <a:cs typeface="Times New Roman" panose="02020603050405020304" pitchFamily="18" charset="0"/>
              </a:rPr>
              <a:t> TV-u, </a:t>
            </a:r>
            <a:r>
              <a:rPr lang="en-US" sz="907" i="1" dirty="0">
                <a:solidFill>
                  <a:prstClr val="black"/>
                </a:solidFill>
                <a:latin typeface="Times New Roman" panose="02020603050405020304" pitchFamily="18" charset="0"/>
                <a:cs typeface="Times New Roman" panose="02020603050405020304" pitchFamily="18" charset="0"/>
              </a:rPr>
              <a:t>N1 Beograd</a:t>
            </a:r>
            <a:r>
              <a:rPr lang="en-US" sz="907" dirty="0">
                <a:solidFill>
                  <a:prstClr val="black"/>
                </a:solidFill>
                <a:latin typeface="Times New Roman" panose="02020603050405020304" pitchFamily="18" charset="0"/>
                <a:cs typeface="Times New Roman" panose="02020603050405020304" pitchFamily="18" charset="0"/>
              </a:rPr>
              <a:t>, 21.3.2020. </a:t>
            </a:r>
            <a:r>
              <a:rPr lang="en-US" sz="907" u="sng" dirty="0">
                <a:solidFill>
                  <a:srgbClr val="0000FF"/>
                </a:solidFill>
                <a:latin typeface="Times New Roman" panose="02020603050405020304" pitchFamily="18" charset="0"/>
                <a:cs typeface="Times New Roman" panose="02020603050405020304" pitchFamily="18" charset="0"/>
                <a:hlinkClick r:id="rId9"/>
              </a:rPr>
              <a:t>http://rs.n1info.com/Vesti/a580469/7-na-N1-Predsednik-proglasio-rat-nevidljivom-neprijatelju-nastava-na-TV-u.html</a:t>
            </a:r>
            <a:r>
              <a:rPr lang="en-US" sz="907" dirty="0">
                <a:solidFill>
                  <a:prstClr val="black"/>
                </a:solidFill>
                <a:latin typeface="Times New Roman" panose="02020603050405020304" pitchFamily="18" charset="0"/>
                <a:cs typeface="Times New Roman" panose="02020603050405020304" pitchFamily="18" charset="0"/>
              </a:rPr>
              <a:t> </a:t>
            </a:r>
            <a:r>
              <a:rPr lang="sr-Cyrl-RS" sz="907" dirty="0">
                <a:solidFill>
                  <a:prstClr val="black"/>
                </a:solidFill>
                <a:latin typeface="Times New Roman" panose="02020603050405020304" pitchFamily="18" charset="0"/>
                <a:cs typeface="Times New Roman" panose="02020603050405020304" pitchFamily="18" charset="0"/>
              </a:rPr>
              <a:t>(посећено 5.4.2020)</a:t>
            </a:r>
            <a:endParaRPr lang="en-US" sz="907" dirty="0">
              <a:solidFill>
                <a:prstClr val="black"/>
              </a:solidFill>
              <a:latin typeface="Times New Roman" panose="02020603050405020304" pitchFamily="18" charset="0"/>
              <a:cs typeface="Times New Roman" panose="02020603050405020304" pitchFamily="18" charset="0"/>
            </a:endParaRPr>
          </a:p>
          <a:p>
            <a:pPr defTabSz="754380"/>
            <a:endParaRPr lang="en-US" sz="990" b="1" dirty="0">
              <a:solidFill>
                <a:prstClr val="black"/>
              </a:solidFill>
              <a:latin typeface="Times New Roman" panose="02020603050405020304" pitchFamily="18" charset="0"/>
              <a:cs typeface="Times New Roman" panose="02020603050405020304" pitchFamily="18" charset="0"/>
            </a:endParaRPr>
          </a:p>
          <a:p>
            <a:pPr defTabSz="754380"/>
            <a:r>
              <a:rPr lang="sr-Cyrl-RS" sz="990" dirty="0">
                <a:solidFill>
                  <a:prstClr val="black"/>
                </a:solidFill>
                <a:latin typeface="Times New Roman" panose="02020603050405020304" pitchFamily="18" charset="0"/>
                <a:cs typeface="Times New Roman" panose="02020603050405020304" pitchFamily="18" charset="0"/>
              </a:rPr>
              <a:t> </a:t>
            </a:r>
            <a:endParaRPr lang="en-US" sz="990" dirty="0">
              <a:solidFill>
                <a:prstClr val="black"/>
              </a:solidFill>
              <a:latin typeface="Times New Roman" panose="02020603050405020304" pitchFamily="18" charset="0"/>
              <a:cs typeface="Times New Roman" panose="02020603050405020304" pitchFamily="18" charset="0"/>
            </a:endParaRPr>
          </a:p>
          <a:p>
            <a:pPr algn="just" defTabSz="754380"/>
            <a:endParaRPr lang="sr-Cyrl-RS" sz="990" dirty="0">
              <a:solidFill>
                <a:prstClr val="black"/>
              </a:solidFill>
              <a:latin typeface="Times New Roman" panose="02020603050405020304" pitchFamily="18" charset="0"/>
              <a:cs typeface="Times New Roman" panose="02020603050405020304" pitchFamily="18" charset="0"/>
            </a:endParaRPr>
          </a:p>
        </p:txBody>
      </p:sp>
      <p:pic>
        <p:nvPicPr>
          <p:cNvPr id="19464" name="Picture 3"/>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57300" y="6404730"/>
            <a:ext cx="7543800" cy="31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861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bwMode="auto">
          <a:xfrm>
            <a:off x="8363664" y="6103503"/>
            <a:ext cx="314325" cy="3012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612934" indent="-235744">
              <a:defRPr>
                <a:solidFill>
                  <a:schemeClr val="tx1"/>
                </a:solidFill>
                <a:latin typeface="Arial" panose="020B0604020202020204" pitchFamily="34" charset="0"/>
              </a:defRPr>
            </a:lvl2pPr>
            <a:lvl3pPr marL="942975" indent="-188595">
              <a:defRPr>
                <a:solidFill>
                  <a:schemeClr val="tx1"/>
                </a:solidFill>
                <a:latin typeface="Arial" panose="020B0604020202020204" pitchFamily="34" charset="0"/>
              </a:defRPr>
            </a:lvl3pPr>
            <a:lvl4pPr marL="1320165" indent="-188595">
              <a:defRPr>
                <a:solidFill>
                  <a:schemeClr val="tx1"/>
                </a:solidFill>
                <a:latin typeface="Arial" panose="020B0604020202020204" pitchFamily="34" charset="0"/>
              </a:defRPr>
            </a:lvl4pPr>
            <a:lvl5pPr marL="1697355" indent="-188595">
              <a:defRPr>
                <a:solidFill>
                  <a:schemeClr val="tx1"/>
                </a:solidFill>
                <a:latin typeface="Arial" panose="020B0604020202020204" pitchFamily="34" charset="0"/>
              </a:defRPr>
            </a:lvl5pPr>
            <a:lvl6pPr marL="2074545" indent="-188595" eaLnBrk="0" fontAlgn="base" hangingPunct="0">
              <a:spcBef>
                <a:spcPct val="0"/>
              </a:spcBef>
              <a:spcAft>
                <a:spcPct val="0"/>
              </a:spcAft>
              <a:defRPr>
                <a:solidFill>
                  <a:schemeClr val="tx1"/>
                </a:solidFill>
                <a:latin typeface="Arial" panose="020B0604020202020204" pitchFamily="34" charset="0"/>
              </a:defRPr>
            </a:lvl6pPr>
            <a:lvl7pPr marL="2451735" indent="-188595" eaLnBrk="0" fontAlgn="base" hangingPunct="0">
              <a:spcBef>
                <a:spcPct val="0"/>
              </a:spcBef>
              <a:spcAft>
                <a:spcPct val="0"/>
              </a:spcAft>
              <a:defRPr>
                <a:solidFill>
                  <a:schemeClr val="tx1"/>
                </a:solidFill>
                <a:latin typeface="Arial" panose="020B0604020202020204" pitchFamily="34" charset="0"/>
              </a:defRPr>
            </a:lvl7pPr>
            <a:lvl8pPr marL="2828925" indent="-188595" eaLnBrk="0" fontAlgn="base" hangingPunct="0">
              <a:spcBef>
                <a:spcPct val="0"/>
              </a:spcBef>
              <a:spcAft>
                <a:spcPct val="0"/>
              </a:spcAft>
              <a:defRPr>
                <a:solidFill>
                  <a:schemeClr val="tx1"/>
                </a:solidFill>
                <a:latin typeface="Arial" panose="020B0604020202020204" pitchFamily="34" charset="0"/>
              </a:defRPr>
            </a:lvl8pPr>
            <a:lvl9pPr marL="3206115" indent="-188595" eaLnBrk="0" fontAlgn="base" hangingPunct="0">
              <a:spcBef>
                <a:spcPct val="0"/>
              </a:spcBef>
              <a:spcAft>
                <a:spcPct val="0"/>
              </a:spcAft>
              <a:defRPr>
                <a:solidFill>
                  <a:schemeClr val="tx1"/>
                </a:solidFill>
                <a:latin typeface="Arial" panose="020B0604020202020204" pitchFamily="34" charset="0"/>
              </a:defRPr>
            </a:lvl9pPr>
          </a:lstStyle>
          <a:p>
            <a:pPr defTabSz="754380"/>
            <a:fld id="{CFE071D2-1595-4758-9E29-A8CF66B6BF48}" type="slidenum">
              <a:rPr lang="en-US" altLang="sr-Latn-RS" sz="825" b="1">
                <a:solidFill>
                  <a:srgbClr val="898989"/>
                </a:solidFill>
                <a:latin typeface="Calibri" panose="020F0502020204030204" pitchFamily="34" charset="0"/>
              </a:rPr>
              <a:pPr defTabSz="754380"/>
              <a:t>25</a:t>
            </a:fld>
            <a:endParaRPr lang="en-US" altLang="sr-Latn-RS" sz="825" b="1">
              <a:solidFill>
                <a:srgbClr val="898989"/>
              </a:solidFill>
              <a:latin typeface="Calibri" panose="020F0502020204030204" pitchFamily="34" charset="0"/>
            </a:endParaRPr>
          </a:p>
        </p:txBody>
      </p:sp>
      <p:sp>
        <p:nvSpPr>
          <p:cNvPr id="20483" name="Slide Number Placeholder 3"/>
          <p:cNvSpPr>
            <a:spLocks noGrp="1"/>
          </p:cNvSpPr>
          <p:nvPr/>
        </p:nvSpPr>
        <p:spPr bwMode="auto">
          <a:xfrm>
            <a:off x="1377791" y="6180773"/>
            <a:ext cx="377190" cy="37719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754380"/>
            <a:fld id="{20CC04EB-2C1A-4A0C-84A8-6227E8BCD026}" type="slidenum">
              <a:rPr lang="en-US" altLang="en-US" sz="1155">
                <a:solidFill>
                  <a:srgbClr val="FFFFFF"/>
                </a:solidFill>
                <a:latin typeface="Calibri" panose="020F0502020204030204" pitchFamily="34" charset="0"/>
              </a:rPr>
              <a:pPr algn="ctr" defTabSz="754380"/>
              <a:t>25</a:t>
            </a:fld>
            <a:endParaRPr lang="en-US" altLang="en-US" sz="1155">
              <a:solidFill>
                <a:srgbClr val="FFFFFF"/>
              </a:solidFill>
              <a:latin typeface="Calibri" panose="020F0502020204030204" pitchFamily="34" charset="0"/>
            </a:endParaRPr>
          </a:p>
        </p:txBody>
      </p:sp>
      <p:pic>
        <p:nvPicPr>
          <p:cNvPr id="20484" name="Picture 8"/>
          <p:cNvPicPr>
            <a:picLocks noChangeAspect="1"/>
          </p:cNvPicPr>
          <p:nvPr/>
        </p:nvPicPr>
        <p:blipFill>
          <a:blip r:embed="rId2" cstate="print">
            <a:extLst>
              <a:ext uri="{28A0092B-C50C-407E-A947-70E740481C1C}">
                <a14:useLocalDpi xmlns:a14="http://schemas.microsoft.com/office/drawing/2010/main" val="0"/>
              </a:ext>
            </a:extLst>
          </a:blip>
          <a:srcRect l="2386" t="47746" r="68410"/>
          <a:stretch>
            <a:fillRect/>
          </a:stretch>
        </p:blipFill>
        <p:spPr bwMode="auto">
          <a:xfrm>
            <a:off x="6469858" y="1189554"/>
            <a:ext cx="2202894" cy="45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3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055965"/>
            <a:ext cx="7543800" cy="88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1"/>
          <p:cNvSpPr>
            <a:spLocks noChangeArrowheads="1"/>
          </p:cNvSpPr>
          <p:nvPr/>
        </p:nvSpPr>
        <p:spPr bwMode="auto">
          <a:xfrm>
            <a:off x="2514601" y="1892856"/>
            <a:ext cx="4320659" cy="53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4380">
              <a:lnSpc>
                <a:spcPct val="107000"/>
              </a:lnSpc>
              <a:spcAft>
                <a:spcPts val="660"/>
              </a:spcAft>
            </a:pPr>
            <a:r>
              <a:rPr lang="sr-Cyrl-RS" sz="2805">
                <a:solidFill>
                  <a:prstClr val="black"/>
                </a:solidFill>
                <a:latin typeface="Calibri" panose="020F0502020204030204" pitchFamily="34" charset="0"/>
                <a:ea typeface="Calibri" panose="020F0502020204030204" pitchFamily="34" charset="0"/>
                <a:cs typeface="Times New Roman" panose="02020603050405020304" pitchFamily="18" charset="0"/>
              </a:rPr>
              <a:t>                    Идеје</a:t>
            </a:r>
            <a:endParaRPr lang="en-US" sz="2805">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0487"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7300" y="6404730"/>
            <a:ext cx="7543800" cy="31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Content Placeholder 2"/>
          <p:cNvSpPr>
            <a:spLocks noGrp="1"/>
          </p:cNvSpPr>
          <p:nvPr>
            <p:ph idx="1"/>
          </p:nvPr>
        </p:nvSpPr>
        <p:spPr>
          <a:xfrm>
            <a:off x="1760220" y="2314575"/>
            <a:ext cx="6899434" cy="3589854"/>
          </a:xfrm>
        </p:spPr>
        <p:txBody>
          <a:bodyPr>
            <a:normAutofit fontScale="62500" lnSpcReduction="20000"/>
          </a:bodyPr>
          <a:lstStyle/>
          <a:p>
            <a:r>
              <a:rPr lang="sr-Cyrl-RS" dirty="0"/>
              <a:t>Кад сте завршили, погледајте да ли Увод заиста јасно и тачно најављује тему рада</a:t>
            </a:r>
          </a:p>
          <a:p>
            <a:r>
              <a:rPr lang="sr-Cyrl-RS" dirty="0"/>
              <a:t>Да ли сваки пасус садржи по један аргумент који се складно везује за претходне</a:t>
            </a:r>
          </a:p>
          <a:p>
            <a:r>
              <a:rPr lang="sr-Cyrl-RS" dirty="0"/>
              <a:t>Да ли закључак сумира претходне аргументе</a:t>
            </a:r>
          </a:p>
          <a:p>
            <a:endParaRPr lang="sr-Cyrl-RS" dirty="0"/>
          </a:p>
          <a:p>
            <a:r>
              <a:rPr lang="sr-Cyrl-RS" dirty="0"/>
              <a:t>Чести пропусти – направили сте увод, онда вас је прича одвела у другим правцима, и сада ваш увод не одговара чланку</a:t>
            </a:r>
          </a:p>
          <a:p>
            <a:r>
              <a:rPr lang="sr-Cyrl-RS" dirty="0"/>
              <a:t>У закључку убацујете аргументе које нисте помињали у претходном делу текста, дакле те тврдње су неутемељене и </a:t>
            </a:r>
            <a:r>
              <a:rPr lang="sr-Cyrl-RS" dirty="0" err="1"/>
              <a:t>необразложене</a:t>
            </a:r>
            <a:endParaRPr lang="sr-Cyrl-RS" dirty="0"/>
          </a:p>
          <a:p>
            <a:r>
              <a:rPr lang="sr-Cyrl-RS" dirty="0"/>
              <a:t>Пасуси су остали неуобличени, нема јасне логике и прогресије аргумента у њима</a:t>
            </a:r>
          </a:p>
          <a:p>
            <a:r>
              <a:rPr lang="sr-Cyrl-RS" dirty="0"/>
              <a:t>Главна вежба – издвојите централну фразу-аргумент у уводу, сваком пасусу и закључку, и поређајте их једну до друге</a:t>
            </a:r>
          </a:p>
          <a:p>
            <a:r>
              <a:rPr lang="sr-Cyrl-RS" dirty="0"/>
              <a:t>Сада проверите да ли је то сва аргументација коју сте желели да размотрите, или није. Ако имате још неке аргументе који нису у раду, унесите и њих.  </a:t>
            </a:r>
            <a:endParaRPr lang="en-US" dirty="0"/>
          </a:p>
        </p:txBody>
      </p:sp>
    </p:spTree>
    <p:extLst>
      <p:ext uri="{BB962C8B-B14F-4D97-AF65-F5344CB8AC3E}">
        <p14:creationId xmlns:p14="http://schemas.microsoft.com/office/powerpoint/2010/main" val="2848007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bwMode="auto">
          <a:xfrm>
            <a:off x="8363664" y="6103503"/>
            <a:ext cx="314325" cy="3012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612934" indent="-235744">
              <a:defRPr>
                <a:solidFill>
                  <a:schemeClr val="tx1"/>
                </a:solidFill>
                <a:latin typeface="Arial" panose="020B0604020202020204" pitchFamily="34" charset="0"/>
              </a:defRPr>
            </a:lvl2pPr>
            <a:lvl3pPr marL="942975" indent="-188595">
              <a:defRPr>
                <a:solidFill>
                  <a:schemeClr val="tx1"/>
                </a:solidFill>
                <a:latin typeface="Arial" panose="020B0604020202020204" pitchFamily="34" charset="0"/>
              </a:defRPr>
            </a:lvl3pPr>
            <a:lvl4pPr marL="1320165" indent="-188595">
              <a:defRPr>
                <a:solidFill>
                  <a:schemeClr val="tx1"/>
                </a:solidFill>
                <a:latin typeface="Arial" panose="020B0604020202020204" pitchFamily="34" charset="0"/>
              </a:defRPr>
            </a:lvl4pPr>
            <a:lvl5pPr marL="1697355" indent="-188595">
              <a:defRPr>
                <a:solidFill>
                  <a:schemeClr val="tx1"/>
                </a:solidFill>
                <a:latin typeface="Arial" panose="020B0604020202020204" pitchFamily="34" charset="0"/>
              </a:defRPr>
            </a:lvl5pPr>
            <a:lvl6pPr marL="2074545" indent="-188595" eaLnBrk="0" fontAlgn="base" hangingPunct="0">
              <a:spcBef>
                <a:spcPct val="0"/>
              </a:spcBef>
              <a:spcAft>
                <a:spcPct val="0"/>
              </a:spcAft>
              <a:defRPr>
                <a:solidFill>
                  <a:schemeClr val="tx1"/>
                </a:solidFill>
                <a:latin typeface="Arial" panose="020B0604020202020204" pitchFamily="34" charset="0"/>
              </a:defRPr>
            </a:lvl6pPr>
            <a:lvl7pPr marL="2451735" indent="-188595" eaLnBrk="0" fontAlgn="base" hangingPunct="0">
              <a:spcBef>
                <a:spcPct val="0"/>
              </a:spcBef>
              <a:spcAft>
                <a:spcPct val="0"/>
              </a:spcAft>
              <a:defRPr>
                <a:solidFill>
                  <a:schemeClr val="tx1"/>
                </a:solidFill>
                <a:latin typeface="Arial" panose="020B0604020202020204" pitchFamily="34" charset="0"/>
              </a:defRPr>
            </a:lvl7pPr>
            <a:lvl8pPr marL="2828925" indent="-188595" eaLnBrk="0" fontAlgn="base" hangingPunct="0">
              <a:spcBef>
                <a:spcPct val="0"/>
              </a:spcBef>
              <a:spcAft>
                <a:spcPct val="0"/>
              </a:spcAft>
              <a:defRPr>
                <a:solidFill>
                  <a:schemeClr val="tx1"/>
                </a:solidFill>
                <a:latin typeface="Arial" panose="020B0604020202020204" pitchFamily="34" charset="0"/>
              </a:defRPr>
            </a:lvl8pPr>
            <a:lvl9pPr marL="3206115" indent="-188595" eaLnBrk="0" fontAlgn="base" hangingPunct="0">
              <a:spcBef>
                <a:spcPct val="0"/>
              </a:spcBef>
              <a:spcAft>
                <a:spcPct val="0"/>
              </a:spcAft>
              <a:defRPr>
                <a:solidFill>
                  <a:schemeClr val="tx1"/>
                </a:solidFill>
                <a:latin typeface="Arial" panose="020B0604020202020204" pitchFamily="34" charset="0"/>
              </a:defRPr>
            </a:lvl9pPr>
          </a:lstStyle>
          <a:p>
            <a:pPr defTabSz="754380"/>
            <a:fld id="{2D21BFBA-6929-49F1-92FC-C4035DE83614}" type="slidenum">
              <a:rPr lang="en-US" altLang="sr-Latn-RS" sz="825" b="1">
                <a:solidFill>
                  <a:srgbClr val="898989"/>
                </a:solidFill>
                <a:latin typeface="Calibri" panose="020F0502020204030204" pitchFamily="34" charset="0"/>
              </a:rPr>
              <a:pPr defTabSz="754380"/>
              <a:t>26</a:t>
            </a:fld>
            <a:endParaRPr lang="en-US" altLang="sr-Latn-RS" sz="825" b="1">
              <a:solidFill>
                <a:srgbClr val="898989"/>
              </a:solidFill>
              <a:latin typeface="Calibri" panose="020F0502020204030204" pitchFamily="34" charset="0"/>
            </a:endParaRPr>
          </a:p>
        </p:txBody>
      </p:sp>
      <p:sp>
        <p:nvSpPr>
          <p:cNvPr id="21507" name="Slide Number Placeholder 3"/>
          <p:cNvSpPr>
            <a:spLocks noGrp="1"/>
          </p:cNvSpPr>
          <p:nvPr/>
        </p:nvSpPr>
        <p:spPr bwMode="auto">
          <a:xfrm>
            <a:off x="1377791" y="6180773"/>
            <a:ext cx="377190" cy="37719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754380"/>
            <a:fld id="{0367DFE8-8C67-4142-9617-C6F75FCDA45E}" type="slidenum">
              <a:rPr lang="en-US" altLang="en-US" sz="1155">
                <a:solidFill>
                  <a:srgbClr val="FFFFFF"/>
                </a:solidFill>
                <a:latin typeface="Calibri" panose="020F0502020204030204" pitchFamily="34" charset="0"/>
              </a:rPr>
              <a:pPr algn="ctr" defTabSz="754380"/>
              <a:t>26</a:t>
            </a:fld>
            <a:endParaRPr lang="en-US" altLang="en-US" sz="1155">
              <a:solidFill>
                <a:srgbClr val="FFFFFF"/>
              </a:solidFill>
              <a:latin typeface="Calibri" panose="020F0502020204030204" pitchFamily="34" charset="0"/>
            </a:endParaRPr>
          </a:p>
        </p:txBody>
      </p:sp>
      <p:pic>
        <p:nvPicPr>
          <p:cNvPr id="21508" name="Picture 8"/>
          <p:cNvPicPr>
            <a:picLocks noChangeAspect="1"/>
          </p:cNvPicPr>
          <p:nvPr/>
        </p:nvPicPr>
        <p:blipFill>
          <a:blip r:embed="rId2" cstate="print">
            <a:extLst>
              <a:ext uri="{28A0092B-C50C-407E-A947-70E740481C1C}">
                <a14:useLocalDpi xmlns:a14="http://schemas.microsoft.com/office/drawing/2010/main" val="0"/>
              </a:ext>
            </a:extLst>
          </a:blip>
          <a:srcRect l="2386" t="47746" r="68410"/>
          <a:stretch>
            <a:fillRect/>
          </a:stretch>
        </p:blipFill>
        <p:spPr bwMode="auto">
          <a:xfrm>
            <a:off x="6469858" y="1189554"/>
            <a:ext cx="2202894" cy="45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3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055965"/>
            <a:ext cx="7543800" cy="88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1"/>
          <p:cNvSpPr>
            <a:spLocks noChangeArrowheads="1"/>
          </p:cNvSpPr>
          <p:nvPr/>
        </p:nvSpPr>
        <p:spPr bwMode="auto">
          <a:xfrm>
            <a:off x="2514601" y="1892856"/>
            <a:ext cx="4320659" cy="55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4380">
              <a:lnSpc>
                <a:spcPct val="107000"/>
              </a:lnSpc>
              <a:spcAft>
                <a:spcPts val="660"/>
              </a:spcAft>
            </a:pPr>
            <a:r>
              <a:rPr lang="sr-Cyrl-RS" sz="2805"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r-Cyrl-RS" sz="2970" dirty="0">
                <a:solidFill>
                  <a:prstClr val="black"/>
                </a:solidFill>
              </a:rPr>
              <a:t>Плагирање</a:t>
            </a:r>
            <a:endParaRPr lang="en-US" sz="280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511"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7300" y="6404730"/>
            <a:ext cx="7543800" cy="31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Content Placeholder 2"/>
          <p:cNvSpPr>
            <a:spLocks noGrp="1"/>
          </p:cNvSpPr>
          <p:nvPr>
            <p:ph idx="1"/>
          </p:nvPr>
        </p:nvSpPr>
        <p:spPr>
          <a:xfrm>
            <a:off x="1725473" y="2531609"/>
            <a:ext cx="6899434" cy="3589854"/>
          </a:xfrm>
        </p:spPr>
        <p:txBody>
          <a:bodyPr>
            <a:normAutofit fontScale="92500" lnSpcReduction="10000"/>
          </a:bodyPr>
          <a:lstStyle/>
          <a:p>
            <a:pPr marL="0" indent="0">
              <a:buNone/>
            </a:pPr>
            <a:r>
              <a:rPr lang="sr-Cyrl-RS" sz="1485" i="1" dirty="0">
                <a:solidFill>
                  <a:srgbClr val="FF0000"/>
                </a:solidFill>
              </a:rPr>
              <a:t>Не преузимајте реченице и пасусе са интернета без цитирања!!!!!</a:t>
            </a:r>
          </a:p>
          <a:p>
            <a:pPr marL="0" indent="0">
              <a:buNone/>
            </a:pPr>
            <a:r>
              <a:rPr lang="sr-Cyrl-RS" sz="1485" i="1" dirty="0">
                <a:solidFill>
                  <a:srgbClr val="FF0000"/>
                </a:solidFill>
              </a:rPr>
              <a:t>То је плагирање, тј. крађа!!!!</a:t>
            </a:r>
          </a:p>
          <a:p>
            <a:pPr marL="0" indent="0">
              <a:buNone/>
            </a:pPr>
            <a:endParaRPr lang="sr-Cyrl-RS" sz="1485" dirty="0"/>
          </a:p>
          <a:p>
            <a:pPr marL="0" indent="0">
              <a:buNone/>
            </a:pPr>
            <a:r>
              <a:rPr lang="sr-Latn-RS" sz="1485" dirty="0"/>
              <a:t>Kao и </a:t>
            </a:r>
            <a:r>
              <a:rPr lang="sr-Cyrl-RS" sz="1485" dirty="0"/>
              <a:t>друге јавне приредбе </a:t>
            </a:r>
            <a:r>
              <a:rPr lang="sr-Latn-RS" sz="1485" dirty="0" err="1"/>
              <a:t>кoje</a:t>
            </a:r>
            <a:r>
              <a:rPr lang="sr-Cyrl-RS" sz="1485" dirty="0"/>
              <a:t> привлаче бројну публику</a:t>
            </a:r>
            <a:r>
              <a:rPr lang="sr-Latn-RS" sz="1485" dirty="0"/>
              <a:t>, </a:t>
            </a:r>
            <a:r>
              <a:rPr lang="sr-Latn-RS" sz="1485" dirty="0" err="1"/>
              <a:t>спо</a:t>
            </a:r>
            <a:r>
              <a:rPr lang="sr-Cyrl-RS" sz="1485" dirty="0" err="1"/>
              <a:t>ртски</a:t>
            </a:r>
            <a:r>
              <a:rPr lang="sr-Cyrl-RS" sz="1485" dirty="0"/>
              <a:t> догађај је признат</a:t>
            </a:r>
            <a:r>
              <a:rPr lang="sr-Latn-RS" sz="1485" dirty="0"/>
              <a:t> </a:t>
            </a:r>
            <a:r>
              <a:rPr lang="sr-Latn-RS" sz="1485" dirty="0" err="1"/>
              <a:t>пу</a:t>
            </a:r>
            <a:r>
              <a:rPr lang="sr-Cyrl-RS" sz="1485" dirty="0"/>
              <a:t>т</a:t>
            </a:r>
            <a:r>
              <a:rPr lang="sr-Latn-RS" sz="1485" dirty="0"/>
              <a:t> </a:t>
            </a:r>
            <a:r>
              <a:rPr lang="sr-Latn-RS" sz="1485" dirty="0" err="1"/>
              <a:t>за</a:t>
            </a:r>
            <a:r>
              <a:rPr lang="sr-Latn-RS" sz="1485" dirty="0"/>
              <a:t> </a:t>
            </a:r>
            <a:r>
              <a:rPr lang="sr-Latn-RS" sz="1485" dirty="0" err="1"/>
              <a:t>ослобађање</a:t>
            </a:r>
            <a:r>
              <a:rPr lang="sr-Latn-RS" sz="1485" dirty="0"/>
              <a:t> </a:t>
            </a:r>
            <a:r>
              <a:rPr lang="sr-Latn-RS" sz="1485" dirty="0" err="1"/>
              <a:t>од</a:t>
            </a:r>
            <a:r>
              <a:rPr lang="sr-Latn-RS" sz="1485" dirty="0"/>
              <a:t> </a:t>
            </a:r>
            <a:r>
              <a:rPr lang="sr-Latn-RS" sz="1485" dirty="0" err="1"/>
              <a:t>напетости</a:t>
            </a:r>
            <a:endParaRPr lang="sr-Cyrl-RS" sz="1485" dirty="0"/>
          </a:p>
          <a:p>
            <a:pPr marL="0" indent="0">
              <a:buNone/>
            </a:pPr>
            <a:r>
              <a:rPr lang="en-US" sz="1485" u="sng" dirty="0">
                <a:hlinkClick r:id="rId5"/>
              </a:rPr>
              <a:t>http://savremenisport.com/teorija-sporta/sportska-publika/14/357/huliganizam-u-srbiji</a:t>
            </a:r>
            <a:endParaRPr lang="en-US" sz="1485" dirty="0"/>
          </a:p>
          <a:p>
            <a:pPr marL="0" indent="0">
              <a:buNone/>
            </a:pPr>
            <a:endParaRPr lang="en-US" sz="1485" dirty="0"/>
          </a:p>
          <a:p>
            <a:pPr marL="0" indent="0">
              <a:buNone/>
            </a:pPr>
            <a:r>
              <a:rPr lang="sr-Cyrl-RS" sz="1485" b="1" dirty="0"/>
              <a:t>ЗАКЉУЧАК</a:t>
            </a:r>
            <a:r>
              <a:rPr lang="sr-Cyrl-RS" sz="1485" dirty="0"/>
              <a:t> </a:t>
            </a:r>
            <a:endParaRPr lang="en-US" sz="1485" dirty="0"/>
          </a:p>
          <a:p>
            <a:pPr marL="0" indent="0">
              <a:buNone/>
            </a:pPr>
            <a:r>
              <a:rPr lang="sr-Cyrl-RS" sz="1485" dirty="0"/>
              <a:t>Кроз овај рад, покушали смо да докучимо и појаснимо терминологију, нажалост, све више заступљенијег термина и одраза понашања хулигана, које свакодневно и све чешће можемо сусрести на спортским утакмицама, дешавањима, које на крају бивају обележене негативним испадима појединих актера нашег друштва у ком живимо.</a:t>
            </a:r>
            <a:endParaRPr lang="en-US" sz="1485" dirty="0"/>
          </a:p>
          <a:p>
            <a:pPr marL="0" indent="0">
              <a:buNone/>
            </a:pPr>
            <a:r>
              <a:rPr lang="sr-Latn-CS" sz="1485" i="1" dirty="0">
                <a:solidFill>
                  <a:srgbClr val="FF0000"/>
                </a:solidFill>
              </a:rPr>
              <a:t>- </a:t>
            </a:r>
            <a:r>
              <a:rPr lang="sr-Cyrl-RS" sz="1485" i="1" dirty="0">
                <a:solidFill>
                  <a:srgbClr val="FF0000"/>
                </a:solidFill>
              </a:rPr>
              <a:t>Нема библиографије, нема ниједног цитата, напомене/фусноте!!!</a:t>
            </a:r>
            <a:endParaRPr lang="en-US" sz="1485" i="1" dirty="0">
              <a:solidFill>
                <a:srgbClr val="FF0000"/>
              </a:solidFill>
            </a:endParaRPr>
          </a:p>
          <a:p>
            <a:pPr marL="0" indent="0">
              <a:buNone/>
            </a:pPr>
            <a:r>
              <a:rPr lang="sr-Cyrl-RS" sz="1485" dirty="0"/>
              <a:t> </a:t>
            </a:r>
            <a:endParaRPr lang="en-US" sz="1485" dirty="0"/>
          </a:p>
        </p:txBody>
      </p:sp>
    </p:spTree>
    <p:extLst>
      <p:ext uri="{BB962C8B-B14F-4D97-AF65-F5344CB8AC3E}">
        <p14:creationId xmlns:p14="http://schemas.microsoft.com/office/powerpoint/2010/main" val="1227263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bwMode="auto">
          <a:xfrm>
            <a:off x="8363664" y="6103503"/>
            <a:ext cx="314325" cy="3012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612934" indent="-235744">
              <a:defRPr>
                <a:solidFill>
                  <a:schemeClr val="tx1"/>
                </a:solidFill>
                <a:latin typeface="Arial" panose="020B0604020202020204" pitchFamily="34" charset="0"/>
              </a:defRPr>
            </a:lvl2pPr>
            <a:lvl3pPr marL="942975" indent="-188595">
              <a:defRPr>
                <a:solidFill>
                  <a:schemeClr val="tx1"/>
                </a:solidFill>
                <a:latin typeface="Arial" panose="020B0604020202020204" pitchFamily="34" charset="0"/>
              </a:defRPr>
            </a:lvl3pPr>
            <a:lvl4pPr marL="1320165" indent="-188595">
              <a:defRPr>
                <a:solidFill>
                  <a:schemeClr val="tx1"/>
                </a:solidFill>
                <a:latin typeface="Arial" panose="020B0604020202020204" pitchFamily="34" charset="0"/>
              </a:defRPr>
            </a:lvl4pPr>
            <a:lvl5pPr marL="1697355" indent="-188595">
              <a:defRPr>
                <a:solidFill>
                  <a:schemeClr val="tx1"/>
                </a:solidFill>
                <a:latin typeface="Arial" panose="020B0604020202020204" pitchFamily="34" charset="0"/>
              </a:defRPr>
            </a:lvl5pPr>
            <a:lvl6pPr marL="2074545" indent="-188595" eaLnBrk="0" fontAlgn="base" hangingPunct="0">
              <a:spcBef>
                <a:spcPct val="0"/>
              </a:spcBef>
              <a:spcAft>
                <a:spcPct val="0"/>
              </a:spcAft>
              <a:defRPr>
                <a:solidFill>
                  <a:schemeClr val="tx1"/>
                </a:solidFill>
                <a:latin typeface="Arial" panose="020B0604020202020204" pitchFamily="34" charset="0"/>
              </a:defRPr>
            </a:lvl6pPr>
            <a:lvl7pPr marL="2451735" indent="-188595" eaLnBrk="0" fontAlgn="base" hangingPunct="0">
              <a:spcBef>
                <a:spcPct val="0"/>
              </a:spcBef>
              <a:spcAft>
                <a:spcPct val="0"/>
              </a:spcAft>
              <a:defRPr>
                <a:solidFill>
                  <a:schemeClr val="tx1"/>
                </a:solidFill>
                <a:latin typeface="Arial" panose="020B0604020202020204" pitchFamily="34" charset="0"/>
              </a:defRPr>
            </a:lvl7pPr>
            <a:lvl8pPr marL="2828925" indent="-188595" eaLnBrk="0" fontAlgn="base" hangingPunct="0">
              <a:spcBef>
                <a:spcPct val="0"/>
              </a:spcBef>
              <a:spcAft>
                <a:spcPct val="0"/>
              </a:spcAft>
              <a:defRPr>
                <a:solidFill>
                  <a:schemeClr val="tx1"/>
                </a:solidFill>
                <a:latin typeface="Arial" panose="020B0604020202020204" pitchFamily="34" charset="0"/>
              </a:defRPr>
            </a:lvl8pPr>
            <a:lvl9pPr marL="3206115" indent="-188595" eaLnBrk="0" fontAlgn="base" hangingPunct="0">
              <a:spcBef>
                <a:spcPct val="0"/>
              </a:spcBef>
              <a:spcAft>
                <a:spcPct val="0"/>
              </a:spcAft>
              <a:defRPr>
                <a:solidFill>
                  <a:schemeClr val="tx1"/>
                </a:solidFill>
                <a:latin typeface="Arial" panose="020B0604020202020204" pitchFamily="34" charset="0"/>
              </a:defRPr>
            </a:lvl9pPr>
          </a:lstStyle>
          <a:p>
            <a:pPr defTabSz="754380"/>
            <a:fld id="{2D21BFBA-6929-49F1-92FC-C4035DE83614}" type="slidenum">
              <a:rPr lang="en-US" altLang="sr-Latn-RS" sz="825" b="1">
                <a:solidFill>
                  <a:srgbClr val="898989"/>
                </a:solidFill>
                <a:latin typeface="Calibri" panose="020F0502020204030204" pitchFamily="34" charset="0"/>
              </a:rPr>
              <a:pPr defTabSz="754380"/>
              <a:t>27</a:t>
            </a:fld>
            <a:endParaRPr lang="en-US" altLang="sr-Latn-RS" sz="825" b="1">
              <a:solidFill>
                <a:srgbClr val="898989"/>
              </a:solidFill>
              <a:latin typeface="Calibri" panose="020F0502020204030204" pitchFamily="34" charset="0"/>
            </a:endParaRPr>
          </a:p>
        </p:txBody>
      </p:sp>
      <p:sp>
        <p:nvSpPr>
          <p:cNvPr id="21507" name="Slide Number Placeholder 3"/>
          <p:cNvSpPr>
            <a:spLocks noGrp="1"/>
          </p:cNvSpPr>
          <p:nvPr/>
        </p:nvSpPr>
        <p:spPr bwMode="auto">
          <a:xfrm>
            <a:off x="1377791" y="6180773"/>
            <a:ext cx="377190" cy="37719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754380"/>
            <a:fld id="{0367DFE8-8C67-4142-9617-C6F75FCDA45E}" type="slidenum">
              <a:rPr lang="en-US" altLang="en-US" sz="1155">
                <a:solidFill>
                  <a:srgbClr val="FFFFFF"/>
                </a:solidFill>
                <a:latin typeface="Calibri" panose="020F0502020204030204" pitchFamily="34" charset="0"/>
              </a:rPr>
              <a:pPr algn="ctr" defTabSz="754380"/>
              <a:t>27</a:t>
            </a:fld>
            <a:endParaRPr lang="en-US" altLang="en-US" sz="1155">
              <a:solidFill>
                <a:srgbClr val="FFFFFF"/>
              </a:solidFill>
              <a:latin typeface="Calibri" panose="020F0502020204030204" pitchFamily="34" charset="0"/>
            </a:endParaRPr>
          </a:p>
        </p:txBody>
      </p:sp>
      <p:pic>
        <p:nvPicPr>
          <p:cNvPr id="21508" name="Picture 8"/>
          <p:cNvPicPr>
            <a:picLocks noChangeAspect="1"/>
          </p:cNvPicPr>
          <p:nvPr/>
        </p:nvPicPr>
        <p:blipFill>
          <a:blip r:embed="rId2" cstate="print">
            <a:extLst>
              <a:ext uri="{28A0092B-C50C-407E-A947-70E740481C1C}">
                <a14:useLocalDpi xmlns:a14="http://schemas.microsoft.com/office/drawing/2010/main" val="0"/>
              </a:ext>
            </a:extLst>
          </a:blip>
          <a:srcRect l="2386" t="47746" r="68410"/>
          <a:stretch>
            <a:fillRect/>
          </a:stretch>
        </p:blipFill>
        <p:spPr bwMode="auto">
          <a:xfrm>
            <a:off x="6469858" y="1189554"/>
            <a:ext cx="2202894" cy="45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3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055965"/>
            <a:ext cx="7543800" cy="88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1"/>
          <p:cNvSpPr>
            <a:spLocks noChangeArrowheads="1"/>
          </p:cNvSpPr>
          <p:nvPr/>
        </p:nvSpPr>
        <p:spPr bwMode="auto">
          <a:xfrm>
            <a:off x="2514601" y="1892856"/>
            <a:ext cx="4320659" cy="55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4380">
              <a:lnSpc>
                <a:spcPct val="107000"/>
              </a:lnSpc>
              <a:spcAft>
                <a:spcPts val="660"/>
              </a:spcAft>
            </a:pPr>
            <a:r>
              <a:rPr lang="sr-Cyrl-RS" sz="2805"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r-Cyrl-RS" sz="2970" dirty="0">
                <a:solidFill>
                  <a:prstClr val="black"/>
                </a:solidFill>
              </a:rPr>
              <a:t>Форматирање</a:t>
            </a:r>
            <a:endParaRPr lang="en-US" sz="280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511"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7300" y="6404730"/>
            <a:ext cx="7543800" cy="31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Content Placeholder 2"/>
          <p:cNvSpPr>
            <a:spLocks noGrp="1"/>
          </p:cNvSpPr>
          <p:nvPr>
            <p:ph idx="1"/>
          </p:nvPr>
        </p:nvSpPr>
        <p:spPr>
          <a:xfrm>
            <a:off x="1725473" y="2531609"/>
            <a:ext cx="6899434" cy="3589854"/>
          </a:xfrm>
        </p:spPr>
        <p:txBody>
          <a:bodyPr>
            <a:normAutofit lnSpcReduction="10000"/>
          </a:bodyPr>
          <a:lstStyle/>
          <a:p>
            <a:pPr marL="0" indent="0">
              <a:buNone/>
            </a:pPr>
            <a:r>
              <a:rPr lang="en-US" sz="1485" dirty="0" err="1"/>
              <a:t>Nakon</a:t>
            </a:r>
            <a:r>
              <a:rPr lang="en-US" sz="1485" dirty="0"/>
              <a:t> </a:t>
            </a:r>
            <a:r>
              <a:rPr lang="en-US" sz="1485" dirty="0" err="1"/>
              <a:t>dugotrajnog</a:t>
            </a:r>
            <a:r>
              <a:rPr lang="en-US" sz="1485" dirty="0"/>
              <a:t> </a:t>
            </a:r>
            <a:r>
              <a:rPr lang="en-US" sz="1485" dirty="0" err="1"/>
              <a:t>iscekivanja</a:t>
            </a:r>
            <a:r>
              <a:rPr lang="en-US" sz="1485" dirty="0"/>
              <a:t> I </a:t>
            </a:r>
            <a:r>
              <a:rPr lang="en-US" sz="1485" dirty="0" err="1"/>
              <a:t>mukotrpnih</a:t>
            </a:r>
            <a:r>
              <a:rPr lang="en-US" sz="1485" dirty="0"/>
              <a:t> </a:t>
            </a:r>
            <a:r>
              <a:rPr lang="en-US" sz="1485" dirty="0" err="1"/>
              <a:t>priprema</a:t>
            </a:r>
            <a:r>
              <a:rPr lang="en-US" sz="1485" dirty="0"/>
              <a:t> </a:t>
            </a:r>
            <a:r>
              <a:rPr lang="en-US" sz="1485" dirty="0" err="1"/>
              <a:t>sve</a:t>
            </a:r>
            <a:r>
              <a:rPr lang="en-US" sz="1485" dirty="0"/>
              <a:t> je </a:t>
            </a:r>
            <a:r>
              <a:rPr lang="en-US" sz="1485" dirty="0" err="1"/>
              <a:t>bilo</a:t>
            </a:r>
            <a:r>
              <a:rPr lang="en-US" sz="1485" dirty="0"/>
              <a:t> </a:t>
            </a:r>
            <a:r>
              <a:rPr lang="en-US" sz="1485" dirty="0" err="1"/>
              <a:t>spremno</a:t>
            </a:r>
            <a:r>
              <a:rPr lang="en-US" sz="1485" dirty="0"/>
              <a:t> </a:t>
            </a:r>
            <a:r>
              <a:rPr lang="en-US" sz="1485" dirty="0" err="1"/>
              <a:t>za</a:t>
            </a:r>
            <a:r>
              <a:rPr lang="en-US" sz="1485" dirty="0"/>
              <a:t> </a:t>
            </a:r>
            <a:r>
              <a:rPr lang="en-US" sz="1485" dirty="0" err="1"/>
              <a:t>pocetak</a:t>
            </a:r>
            <a:r>
              <a:rPr lang="en-US" sz="1485" dirty="0"/>
              <a:t> </a:t>
            </a:r>
            <a:r>
              <a:rPr lang="en-US" sz="1485" dirty="0" err="1"/>
              <a:t>nove</a:t>
            </a:r>
            <a:r>
              <a:rPr lang="en-US" sz="1485" dirty="0"/>
              <a:t> </a:t>
            </a:r>
            <a:r>
              <a:rPr lang="en-US" sz="1485" dirty="0" err="1"/>
              <a:t>teniske</a:t>
            </a:r>
            <a:r>
              <a:rPr lang="en-US" sz="1485" dirty="0"/>
              <a:t> </a:t>
            </a:r>
            <a:r>
              <a:rPr lang="en-US" sz="1485" dirty="0" err="1"/>
              <a:t>sezone</a:t>
            </a:r>
            <a:r>
              <a:rPr lang="en-US" sz="1485" dirty="0"/>
              <a:t>, </a:t>
            </a:r>
            <a:r>
              <a:rPr lang="en-US" sz="1485" dirty="0" err="1"/>
              <a:t>koja</a:t>
            </a:r>
            <a:r>
              <a:rPr lang="en-US" sz="1485" dirty="0"/>
              <a:t> </a:t>
            </a:r>
            <a:r>
              <a:rPr lang="en-US" sz="1485" dirty="0" err="1"/>
              <a:t>po</a:t>
            </a:r>
            <a:r>
              <a:rPr lang="en-US" sz="1485" dirty="0"/>
              <a:t> </a:t>
            </a:r>
            <a:r>
              <a:rPr lang="en-US" sz="1485" dirty="0" err="1"/>
              <a:t>svemu</a:t>
            </a:r>
            <a:r>
              <a:rPr lang="en-US" sz="1485" dirty="0"/>
              <a:t> </a:t>
            </a:r>
            <a:r>
              <a:rPr lang="en-US" sz="1485" dirty="0" err="1"/>
              <a:t>sudeci</a:t>
            </a:r>
            <a:r>
              <a:rPr lang="en-US" sz="1485" dirty="0"/>
              <a:t> je </a:t>
            </a:r>
            <a:r>
              <a:rPr lang="en-US" sz="1485" dirty="0" err="1"/>
              <a:t>trebala</a:t>
            </a:r>
            <a:r>
              <a:rPr lang="en-US" sz="1485" dirty="0"/>
              <a:t> da </a:t>
            </a:r>
            <a:r>
              <a:rPr lang="en-US" sz="1485" dirty="0" err="1"/>
              <a:t>odgonetne</a:t>
            </a:r>
            <a:r>
              <a:rPr lang="en-US" sz="1485" dirty="0"/>
              <a:t> </a:t>
            </a:r>
            <a:r>
              <a:rPr lang="en-US" sz="1485" dirty="0" err="1"/>
              <a:t>mnogobrojna</a:t>
            </a:r>
            <a:r>
              <a:rPr lang="en-US" sz="1485" dirty="0"/>
              <a:t> </a:t>
            </a:r>
            <a:r>
              <a:rPr lang="en-US" sz="1485" dirty="0" err="1"/>
              <a:t>pitanja</a:t>
            </a:r>
            <a:r>
              <a:rPr lang="en-US" sz="1485" dirty="0"/>
              <a:t> </a:t>
            </a:r>
            <a:r>
              <a:rPr lang="en-US" sz="1485" dirty="0" err="1"/>
              <a:t>najvecih</a:t>
            </a:r>
            <a:r>
              <a:rPr lang="en-US" sz="1485" dirty="0"/>
              <a:t> </a:t>
            </a:r>
            <a:r>
              <a:rPr lang="en-US" sz="1485" dirty="0" err="1"/>
              <a:t>teniskih</a:t>
            </a:r>
            <a:r>
              <a:rPr lang="en-US" sz="1485" dirty="0"/>
              <a:t> </a:t>
            </a:r>
            <a:r>
              <a:rPr lang="en-US" sz="1485" dirty="0" err="1"/>
              <a:t>obozavalaca</a:t>
            </a:r>
            <a:r>
              <a:rPr lang="en-US" sz="1485" dirty="0"/>
              <a:t>. </a:t>
            </a:r>
            <a:r>
              <a:rPr lang="en-US" sz="1485" dirty="0" err="1"/>
              <a:t>Ko</a:t>
            </a:r>
            <a:r>
              <a:rPr lang="en-US" sz="1485" dirty="0"/>
              <a:t> je </a:t>
            </a:r>
            <a:r>
              <a:rPr lang="en-US" sz="1485" dirty="0" err="1"/>
              <a:t>najveci</a:t>
            </a:r>
            <a:r>
              <a:rPr lang="en-US" sz="1485" dirty="0"/>
              <a:t> </a:t>
            </a:r>
            <a:r>
              <a:rPr lang="en-US" sz="1485" dirty="0" err="1"/>
              <a:t>svih</a:t>
            </a:r>
            <a:r>
              <a:rPr lang="en-US" sz="1485" dirty="0"/>
              <a:t> </a:t>
            </a:r>
            <a:r>
              <a:rPr lang="en-US" sz="1485" dirty="0" err="1"/>
              <a:t>vremena</a:t>
            </a:r>
            <a:r>
              <a:rPr lang="en-US" sz="1485" dirty="0"/>
              <a:t>? Da li nova </a:t>
            </a:r>
            <a:r>
              <a:rPr lang="en-US" sz="1485" dirty="0" err="1"/>
              <a:t>generacija</a:t>
            </a:r>
            <a:r>
              <a:rPr lang="en-US" sz="1485" dirty="0"/>
              <a:t> </a:t>
            </a:r>
            <a:r>
              <a:rPr lang="en-US" sz="1485" dirty="0" err="1"/>
              <a:t>moze</a:t>
            </a:r>
            <a:r>
              <a:rPr lang="en-US" sz="1485" dirty="0"/>
              <a:t> da </a:t>
            </a:r>
            <a:r>
              <a:rPr lang="en-US" sz="1485" dirty="0" err="1"/>
              <a:t>ugrozi</a:t>
            </a:r>
            <a:r>
              <a:rPr lang="en-US" sz="1485" dirty="0"/>
              <a:t> </a:t>
            </a:r>
            <a:r>
              <a:rPr lang="en-US" sz="1485" dirty="0" err="1"/>
              <a:t>veliku</a:t>
            </a:r>
            <a:r>
              <a:rPr lang="en-US" sz="1485" dirty="0"/>
              <a:t> </a:t>
            </a:r>
            <a:r>
              <a:rPr lang="en-US" sz="1485" dirty="0" err="1"/>
              <a:t>trojku</a:t>
            </a:r>
            <a:r>
              <a:rPr lang="en-US" sz="1485" dirty="0"/>
              <a:t>? </a:t>
            </a:r>
            <a:r>
              <a:rPr lang="en-US" sz="1485" dirty="0" err="1"/>
              <a:t>Moze</a:t>
            </a:r>
            <a:r>
              <a:rPr lang="en-US" sz="1485" dirty="0"/>
              <a:t> li se </a:t>
            </a:r>
            <a:r>
              <a:rPr lang="en-US" sz="1485" dirty="0" err="1"/>
              <a:t>Djokovic</a:t>
            </a:r>
            <a:r>
              <a:rPr lang="en-US" sz="1485" dirty="0"/>
              <a:t> </a:t>
            </a:r>
            <a:r>
              <a:rPr lang="en-US" sz="1485" dirty="0" err="1"/>
              <a:t>okititi</a:t>
            </a:r>
            <a:r>
              <a:rPr lang="en-US" sz="1485" dirty="0"/>
              <a:t> </a:t>
            </a:r>
            <a:r>
              <a:rPr lang="en-US" sz="1485" dirty="0" err="1"/>
              <a:t>najsjajnijim</a:t>
            </a:r>
            <a:r>
              <a:rPr lang="en-US" sz="1485" dirty="0"/>
              <a:t> </a:t>
            </a:r>
            <a:r>
              <a:rPr lang="en-US" sz="1485" dirty="0" err="1"/>
              <a:t>odlicjem</a:t>
            </a:r>
            <a:r>
              <a:rPr lang="en-US" sz="1485" dirty="0"/>
              <a:t> </a:t>
            </a:r>
            <a:r>
              <a:rPr lang="en-US" sz="1485" dirty="0" err="1"/>
              <a:t>Olimpijskih</a:t>
            </a:r>
            <a:r>
              <a:rPr lang="en-US" sz="1485" dirty="0"/>
              <a:t> </a:t>
            </a:r>
            <a:r>
              <a:rPr lang="en-US" sz="1485" dirty="0" err="1"/>
              <a:t>igara</a:t>
            </a:r>
            <a:r>
              <a:rPr lang="en-US" sz="1485" dirty="0"/>
              <a:t>? Da li Federer </a:t>
            </a:r>
            <a:r>
              <a:rPr lang="en-US" sz="1485" dirty="0" err="1"/>
              <a:t>ima</a:t>
            </a:r>
            <a:r>
              <a:rPr lang="en-US" sz="1485" dirty="0"/>
              <a:t> </a:t>
            </a:r>
            <a:r>
              <a:rPr lang="en-US" sz="1485" dirty="0" err="1"/>
              <a:t>jos</a:t>
            </a:r>
            <a:r>
              <a:rPr lang="en-US" sz="1485" dirty="0"/>
              <a:t> </a:t>
            </a:r>
            <a:r>
              <a:rPr lang="en-US" sz="1485" dirty="0" err="1"/>
              <a:t>gasa</a:t>
            </a:r>
            <a:r>
              <a:rPr lang="en-US" sz="1485" dirty="0"/>
              <a:t> u </a:t>
            </a:r>
            <a:r>
              <a:rPr lang="en-US" sz="1485" dirty="0" err="1"/>
              <a:t>rezervoaru</a:t>
            </a:r>
            <a:r>
              <a:rPr lang="en-US" sz="1485" dirty="0"/>
              <a:t>? </a:t>
            </a:r>
          </a:p>
          <a:p>
            <a:pPr marL="0" indent="0">
              <a:buNone/>
            </a:pPr>
            <a:r>
              <a:rPr lang="sr-Cyrl-RS" sz="1485" dirty="0"/>
              <a:t>…</a:t>
            </a:r>
          </a:p>
          <a:p>
            <a:pPr marL="0" indent="0">
              <a:buNone/>
            </a:pPr>
            <a:r>
              <a:rPr lang="en-US" sz="1485" dirty="0" err="1"/>
              <a:t>Sto</a:t>
            </a:r>
            <a:r>
              <a:rPr lang="en-US" sz="1485" dirty="0"/>
              <a:t> se tice “next gen” </a:t>
            </a:r>
            <a:r>
              <a:rPr lang="en-US" sz="1485" dirty="0" err="1"/>
              <a:t>tenisera</a:t>
            </a:r>
            <a:r>
              <a:rPr lang="en-US" sz="1485" dirty="0"/>
              <a:t>, </a:t>
            </a:r>
            <a:r>
              <a:rPr lang="en-US" sz="1485" dirty="0" err="1"/>
              <a:t>oni</a:t>
            </a:r>
            <a:r>
              <a:rPr lang="en-US" sz="1485" dirty="0"/>
              <a:t> bi </a:t>
            </a:r>
            <a:r>
              <a:rPr lang="en-US" sz="1485" dirty="0" err="1"/>
              <a:t>ovu</a:t>
            </a:r>
            <a:r>
              <a:rPr lang="en-US" sz="1485" dirty="0"/>
              <a:t> </a:t>
            </a:r>
            <a:r>
              <a:rPr lang="en-US" sz="1485" dirty="0" err="1"/>
              <a:t>pauzu</a:t>
            </a:r>
            <a:r>
              <a:rPr lang="en-US" sz="1485" dirty="0"/>
              <a:t> </a:t>
            </a:r>
            <a:r>
              <a:rPr lang="en-US" sz="1485" dirty="0" err="1"/>
              <a:t>trebalo</a:t>
            </a:r>
            <a:r>
              <a:rPr lang="en-US" sz="1485" dirty="0"/>
              <a:t> da </a:t>
            </a:r>
            <a:r>
              <a:rPr lang="en-US" sz="1485" dirty="0" err="1"/>
              <a:t>iskoriste</a:t>
            </a:r>
            <a:r>
              <a:rPr lang="en-US" sz="1485" dirty="0"/>
              <a:t> da se </a:t>
            </a:r>
            <a:r>
              <a:rPr lang="en-US" sz="1485" dirty="0" err="1"/>
              <a:t>sto</a:t>
            </a:r>
            <a:r>
              <a:rPr lang="en-US" sz="1485" dirty="0"/>
              <a:t> </a:t>
            </a:r>
            <a:r>
              <a:rPr lang="en-US" sz="1485" dirty="0" err="1"/>
              <a:t>bolje</a:t>
            </a:r>
            <a:r>
              <a:rPr lang="en-US" sz="1485" dirty="0"/>
              <a:t> </a:t>
            </a:r>
            <a:r>
              <a:rPr lang="en-US" sz="1485" dirty="0" err="1"/>
              <a:t>pripreme</a:t>
            </a:r>
            <a:r>
              <a:rPr lang="en-US" sz="1485" dirty="0"/>
              <a:t> </a:t>
            </a:r>
            <a:r>
              <a:rPr lang="en-US" sz="1485" dirty="0" err="1"/>
              <a:t>za</a:t>
            </a:r>
            <a:r>
              <a:rPr lang="en-US" sz="1485" dirty="0"/>
              <a:t> </a:t>
            </a:r>
            <a:r>
              <a:rPr lang="en-US" sz="1485" dirty="0" err="1"/>
              <a:t>nastavak</a:t>
            </a:r>
            <a:r>
              <a:rPr lang="en-US" sz="1485" dirty="0"/>
              <a:t> </a:t>
            </a:r>
            <a:r>
              <a:rPr lang="en-US" sz="1485" dirty="0" err="1"/>
              <a:t>sezone</a:t>
            </a:r>
            <a:r>
              <a:rPr lang="en-US" sz="1485" dirty="0"/>
              <a:t>, </a:t>
            </a:r>
            <a:r>
              <a:rPr lang="en-US" sz="1485" dirty="0" err="1"/>
              <a:t>ispred</a:t>
            </a:r>
            <a:r>
              <a:rPr lang="en-US" sz="1485" dirty="0"/>
              <a:t> </a:t>
            </a:r>
            <a:r>
              <a:rPr lang="en-US" sz="1485" dirty="0" err="1"/>
              <a:t>njih</a:t>
            </a:r>
            <a:r>
              <a:rPr lang="en-US" sz="1485" dirty="0"/>
              <a:t> </a:t>
            </a:r>
            <a:r>
              <a:rPr lang="en-US" sz="1485" dirty="0" err="1"/>
              <a:t>su</a:t>
            </a:r>
            <a:r>
              <a:rPr lang="en-US" sz="1485" dirty="0"/>
              <a:t> </a:t>
            </a:r>
            <a:r>
              <a:rPr lang="en-US" sz="1485" dirty="0" err="1"/>
              <a:t>jos</a:t>
            </a:r>
            <a:r>
              <a:rPr lang="en-US" sz="1485" dirty="0"/>
              <a:t> </a:t>
            </a:r>
            <a:r>
              <a:rPr lang="en-US" sz="1485" dirty="0" err="1"/>
              <a:t>godine</a:t>
            </a:r>
            <a:r>
              <a:rPr lang="en-US" sz="1485" dirty="0"/>
              <a:t> </a:t>
            </a:r>
            <a:r>
              <a:rPr lang="en-US" sz="1485" dirty="0" err="1"/>
              <a:t>igranja</a:t>
            </a:r>
            <a:r>
              <a:rPr lang="en-US" sz="1485" dirty="0"/>
              <a:t> </a:t>
            </a:r>
            <a:r>
              <a:rPr lang="en-US" sz="1485" dirty="0" err="1"/>
              <a:t>tenisa</a:t>
            </a:r>
            <a:r>
              <a:rPr lang="en-US" sz="1485" dirty="0"/>
              <a:t> I </a:t>
            </a:r>
            <a:r>
              <a:rPr lang="en-US" sz="1485" dirty="0" err="1"/>
              <a:t>svakako</a:t>
            </a:r>
            <a:r>
              <a:rPr lang="en-US" sz="1485" dirty="0"/>
              <a:t> da </a:t>
            </a:r>
            <a:r>
              <a:rPr lang="en-US" sz="1485" dirty="0" err="1"/>
              <a:t>ih</a:t>
            </a:r>
            <a:r>
              <a:rPr lang="en-US" sz="1485" dirty="0"/>
              <a:t> ova </a:t>
            </a:r>
            <a:r>
              <a:rPr lang="en-US" sz="1485" dirty="0" err="1"/>
              <a:t>kriza</a:t>
            </a:r>
            <a:r>
              <a:rPr lang="en-US" sz="1485" dirty="0"/>
              <a:t> </a:t>
            </a:r>
            <a:r>
              <a:rPr lang="en-US" sz="1485" dirty="0" err="1"/>
              <a:t>nece</a:t>
            </a:r>
            <a:r>
              <a:rPr lang="en-US" sz="1485" dirty="0"/>
              <a:t> </a:t>
            </a:r>
            <a:r>
              <a:rPr lang="en-US" sz="1485" dirty="0" err="1"/>
              <a:t>pogoditi</a:t>
            </a:r>
            <a:r>
              <a:rPr lang="en-US" sz="1485" dirty="0"/>
              <a:t> </a:t>
            </a:r>
            <a:r>
              <a:rPr lang="en-US" sz="1485" dirty="0" err="1"/>
              <a:t>kao</a:t>
            </a:r>
            <a:r>
              <a:rPr lang="en-US" sz="1485" dirty="0"/>
              <a:t> </a:t>
            </a:r>
            <a:r>
              <a:rPr lang="en-US" sz="1485" dirty="0" err="1"/>
              <a:t>njihove</a:t>
            </a:r>
            <a:r>
              <a:rPr lang="en-US" sz="1485" dirty="0"/>
              <a:t> </a:t>
            </a:r>
            <a:r>
              <a:rPr lang="en-US" sz="1485" dirty="0" err="1"/>
              <a:t>starije</a:t>
            </a:r>
            <a:r>
              <a:rPr lang="en-US" sz="1485" dirty="0"/>
              <a:t> </a:t>
            </a:r>
            <a:r>
              <a:rPr lang="en-US" sz="1485" dirty="0" err="1"/>
              <a:t>kolege</a:t>
            </a:r>
            <a:r>
              <a:rPr lang="en-US" sz="1485" dirty="0"/>
              <a:t>. </a:t>
            </a:r>
          </a:p>
          <a:p>
            <a:pPr marL="0" indent="0">
              <a:buNone/>
            </a:pPr>
            <a:r>
              <a:rPr lang="en-US" sz="1485" dirty="0"/>
              <a:t>Na </a:t>
            </a:r>
            <a:r>
              <a:rPr lang="en-US" sz="1485" dirty="0" err="1"/>
              <a:t>organizatorima</a:t>
            </a:r>
            <a:r>
              <a:rPr lang="en-US" sz="1485" dirty="0"/>
              <a:t> </a:t>
            </a:r>
            <a:r>
              <a:rPr lang="en-US" sz="1485" dirty="0" err="1"/>
              <a:t>turnira</a:t>
            </a:r>
            <a:r>
              <a:rPr lang="en-US" sz="1485" dirty="0"/>
              <a:t> je </a:t>
            </a:r>
            <a:r>
              <a:rPr lang="en-US" sz="1485" dirty="0" err="1"/>
              <a:t>najveca</a:t>
            </a:r>
            <a:r>
              <a:rPr lang="en-US" sz="1485" dirty="0"/>
              <a:t> </a:t>
            </a:r>
            <a:r>
              <a:rPr lang="en-US" sz="1485" dirty="0" err="1"/>
              <a:t>odgovornost</a:t>
            </a:r>
            <a:r>
              <a:rPr lang="en-US" sz="1485" dirty="0"/>
              <a:t>, a to je da </a:t>
            </a:r>
            <a:r>
              <a:rPr lang="en-US" sz="1485" dirty="0" err="1"/>
              <a:t>pokazu</a:t>
            </a:r>
            <a:r>
              <a:rPr lang="en-US" sz="1485" dirty="0"/>
              <a:t> </a:t>
            </a:r>
            <a:r>
              <a:rPr lang="en-US" sz="1485" dirty="0" err="1"/>
              <a:t>solidarnost</a:t>
            </a:r>
            <a:r>
              <a:rPr lang="en-US" sz="1485" dirty="0"/>
              <a:t> </a:t>
            </a:r>
            <a:r>
              <a:rPr lang="en-US" sz="1485" dirty="0" err="1"/>
              <a:t>prema</a:t>
            </a:r>
            <a:r>
              <a:rPr lang="en-US" sz="1485" dirty="0"/>
              <a:t> </a:t>
            </a:r>
            <a:r>
              <a:rPr lang="en-US" sz="1485" dirty="0" err="1"/>
              <a:t>zaposlenima</a:t>
            </a:r>
            <a:r>
              <a:rPr lang="en-US" sz="1485" dirty="0"/>
              <a:t> I da u </a:t>
            </a:r>
            <a:r>
              <a:rPr lang="en-US" sz="1485" dirty="0" err="1"/>
              <a:t>ovim</a:t>
            </a:r>
            <a:r>
              <a:rPr lang="en-US" sz="1485" dirty="0"/>
              <a:t> </a:t>
            </a:r>
            <a:r>
              <a:rPr lang="en-US" sz="1485" dirty="0" err="1"/>
              <a:t>teskim</a:t>
            </a:r>
            <a:r>
              <a:rPr lang="en-US" sz="1485" dirty="0"/>
              <a:t> </a:t>
            </a:r>
            <a:r>
              <a:rPr lang="en-US" sz="1485" dirty="0" err="1"/>
              <a:t>vremenima</a:t>
            </a:r>
            <a:r>
              <a:rPr lang="en-US" sz="1485" dirty="0"/>
              <a:t> </a:t>
            </a:r>
            <a:r>
              <a:rPr lang="en-US" sz="1485" dirty="0" err="1"/>
              <a:t>iznadju</a:t>
            </a:r>
            <a:r>
              <a:rPr lang="en-US" sz="1485" dirty="0"/>
              <a:t> </a:t>
            </a:r>
            <a:r>
              <a:rPr lang="en-US" sz="1485" dirty="0" err="1"/>
              <a:t>resenje</a:t>
            </a:r>
            <a:r>
              <a:rPr lang="en-US" sz="1485" dirty="0"/>
              <a:t>. </a:t>
            </a:r>
          </a:p>
          <a:p>
            <a:pPr marL="0" indent="0">
              <a:buNone/>
            </a:pPr>
            <a:r>
              <a:rPr lang="en-US" sz="1485" dirty="0"/>
              <a:t>A </a:t>
            </a:r>
            <a:r>
              <a:rPr lang="en-US" sz="1485" dirty="0" err="1"/>
              <a:t>nama</a:t>
            </a:r>
            <a:r>
              <a:rPr lang="en-US" sz="1485" dirty="0"/>
              <a:t> </a:t>
            </a:r>
            <a:r>
              <a:rPr lang="en-US" sz="1485" dirty="0" err="1"/>
              <a:t>preostaje</a:t>
            </a:r>
            <a:r>
              <a:rPr lang="en-US" sz="1485" dirty="0"/>
              <a:t> </a:t>
            </a:r>
            <a:r>
              <a:rPr lang="en-US" sz="1485" dirty="0" err="1"/>
              <a:t>samo</a:t>
            </a:r>
            <a:r>
              <a:rPr lang="en-US" sz="1485" dirty="0"/>
              <a:t> da </a:t>
            </a:r>
            <a:r>
              <a:rPr lang="en-US" sz="1485" dirty="0" err="1"/>
              <a:t>kupimo</a:t>
            </a:r>
            <a:r>
              <a:rPr lang="en-US" sz="1485" dirty="0"/>
              <a:t> </a:t>
            </a:r>
            <a:r>
              <a:rPr lang="en-US" sz="1485" dirty="0" err="1"/>
              <a:t>jagode</a:t>
            </a:r>
            <a:r>
              <a:rPr lang="en-US" sz="1485" dirty="0"/>
              <a:t> I slag I da </a:t>
            </a:r>
            <a:r>
              <a:rPr lang="en-US" sz="1485" dirty="0" err="1"/>
              <a:t>uzivamo</a:t>
            </a:r>
            <a:r>
              <a:rPr lang="en-US" sz="1485" dirty="0"/>
              <a:t> u </a:t>
            </a:r>
            <a:r>
              <a:rPr lang="en-US" sz="1485" dirty="0" err="1"/>
              <a:t>teniskim</a:t>
            </a:r>
            <a:r>
              <a:rPr lang="en-US" sz="1485" dirty="0"/>
              <a:t> </a:t>
            </a:r>
            <a:r>
              <a:rPr lang="en-US" sz="1485" dirty="0" err="1"/>
              <a:t>klasicima</a:t>
            </a:r>
            <a:r>
              <a:rPr lang="en-US" sz="1485" dirty="0"/>
              <a:t> </a:t>
            </a:r>
            <a:r>
              <a:rPr lang="en-US" sz="1485" dirty="0" err="1"/>
              <a:t>dok</a:t>
            </a:r>
            <a:r>
              <a:rPr lang="en-US" sz="1485" dirty="0"/>
              <a:t> </a:t>
            </a:r>
            <a:r>
              <a:rPr lang="en-US" sz="1485" dirty="0" err="1"/>
              <a:t>nestrpljivo</a:t>
            </a:r>
            <a:r>
              <a:rPr lang="en-US" sz="1485" dirty="0"/>
              <a:t> </a:t>
            </a:r>
            <a:r>
              <a:rPr lang="en-US" sz="1485" dirty="0" err="1"/>
              <a:t>cekamo</a:t>
            </a:r>
            <a:r>
              <a:rPr lang="en-US" sz="1485" dirty="0"/>
              <a:t> </a:t>
            </a:r>
            <a:r>
              <a:rPr lang="en-US" sz="1485" dirty="0" err="1"/>
              <a:t>buduci</a:t>
            </a:r>
            <a:r>
              <a:rPr lang="en-US" sz="1485" dirty="0"/>
              <a:t> </a:t>
            </a:r>
            <a:r>
              <a:rPr lang="en-US" sz="1485" dirty="0" err="1"/>
              <a:t>rasplet</a:t>
            </a:r>
            <a:r>
              <a:rPr lang="en-US" sz="1485" dirty="0"/>
              <a:t>.</a:t>
            </a:r>
          </a:p>
          <a:p>
            <a:pPr marL="0" indent="0">
              <a:buNone/>
            </a:pPr>
            <a:endParaRPr lang="sr-Cyrl-RS" sz="1485" dirty="0"/>
          </a:p>
          <a:p>
            <a:pPr marL="0" indent="0">
              <a:buNone/>
            </a:pPr>
            <a:r>
              <a:rPr lang="sr-Cyrl-RS" sz="1485" i="1" dirty="0">
                <a:solidFill>
                  <a:srgbClr val="FF0000"/>
                </a:solidFill>
              </a:rPr>
              <a:t>Шта је овде проблем?</a:t>
            </a:r>
            <a:r>
              <a:rPr lang="sr-Cyrl-RS" sz="1485" dirty="0">
                <a:solidFill>
                  <a:srgbClr val="FF0000"/>
                </a:solidFill>
              </a:rPr>
              <a:t> </a:t>
            </a:r>
            <a:endParaRPr lang="en-US" sz="1485" dirty="0">
              <a:solidFill>
                <a:srgbClr val="FF0000"/>
              </a:solidFill>
            </a:endParaRPr>
          </a:p>
        </p:txBody>
      </p:sp>
    </p:spTree>
    <p:extLst>
      <p:ext uri="{BB962C8B-B14F-4D97-AF65-F5344CB8AC3E}">
        <p14:creationId xmlns:p14="http://schemas.microsoft.com/office/powerpoint/2010/main" val="3553548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bwMode="auto">
          <a:xfrm>
            <a:off x="8363664" y="6103503"/>
            <a:ext cx="314325" cy="3012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612934" indent="-235744">
              <a:defRPr>
                <a:solidFill>
                  <a:schemeClr val="tx1"/>
                </a:solidFill>
                <a:latin typeface="Arial" panose="020B0604020202020204" pitchFamily="34" charset="0"/>
              </a:defRPr>
            </a:lvl2pPr>
            <a:lvl3pPr marL="942975" indent="-188595">
              <a:defRPr>
                <a:solidFill>
                  <a:schemeClr val="tx1"/>
                </a:solidFill>
                <a:latin typeface="Arial" panose="020B0604020202020204" pitchFamily="34" charset="0"/>
              </a:defRPr>
            </a:lvl3pPr>
            <a:lvl4pPr marL="1320165" indent="-188595">
              <a:defRPr>
                <a:solidFill>
                  <a:schemeClr val="tx1"/>
                </a:solidFill>
                <a:latin typeface="Arial" panose="020B0604020202020204" pitchFamily="34" charset="0"/>
              </a:defRPr>
            </a:lvl4pPr>
            <a:lvl5pPr marL="1697355" indent="-188595">
              <a:defRPr>
                <a:solidFill>
                  <a:schemeClr val="tx1"/>
                </a:solidFill>
                <a:latin typeface="Arial" panose="020B0604020202020204" pitchFamily="34" charset="0"/>
              </a:defRPr>
            </a:lvl5pPr>
            <a:lvl6pPr marL="2074545" indent="-188595" eaLnBrk="0" fontAlgn="base" hangingPunct="0">
              <a:spcBef>
                <a:spcPct val="0"/>
              </a:spcBef>
              <a:spcAft>
                <a:spcPct val="0"/>
              </a:spcAft>
              <a:defRPr>
                <a:solidFill>
                  <a:schemeClr val="tx1"/>
                </a:solidFill>
                <a:latin typeface="Arial" panose="020B0604020202020204" pitchFamily="34" charset="0"/>
              </a:defRPr>
            </a:lvl6pPr>
            <a:lvl7pPr marL="2451735" indent="-188595" eaLnBrk="0" fontAlgn="base" hangingPunct="0">
              <a:spcBef>
                <a:spcPct val="0"/>
              </a:spcBef>
              <a:spcAft>
                <a:spcPct val="0"/>
              </a:spcAft>
              <a:defRPr>
                <a:solidFill>
                  <a:schemeClr val="tx1"/>
                </a:solidFill>
                <a:latin typeface="Arial" panose="020B0604020202020204" pitchFamily="34" charset="0"/>
              </a:defRPr>
            </a:lvl7pPr>
            <a:lvl8pPr marL="2828925" indent="-188595" eaLnBrk="0" fontAlgn="base" hangingPunct="0">
              <a:spcBef>
                <a:spcPct val="0"/>
              </a:spcBef>
              <a:spcAft>
                <a:spcPct val="0"/>
              </a:spcAft>
              <a:defRPr>
                <a:solidFill>
                  <a:schemeClr val="tx1"/>
                </a:solidFill>
                <a:latin typeface="Arial" panose="020B0604020202020204" pitchFamily="34" charset="0"/>
              </a:defRPr>
            </a:lvl8pPr>
            <a:lvl9pPr marL="3206115" indent="-188595" eaLnBrk="0" fontAlgn="base" hangingPunct="0">
              <a:spcBef>
                <a:spcPct val="0"/>
              </a:spcBef>
              <a:spcAft>
                <a:spcPct val="0"/>
              </a:spcAft>
              <a:defRPr>
                <a:solidFill>
                  <a:schemeClr val="tx1"/>
                </a:solidFill>
                <a:latin typeface="Arial" panose="020B0604020202020204" pitchFamily="34" charset="0"/>
              </a:defRPr>
            </a:lvl9pPr>
          </a:lstStyle>
          <a:p>
            <a:pPr defTabSz="754380"/>
            <a:fld id="{2D21BFBA-6929-49F1-92FC-C4035DE83614}" type="slidenum">
              <a:rPr lang="en-US" altLang="sr-Latn-RS" sz="825" b="1">
                <a:solidFill>
                  <a:srgbClr val="898989"/>
                </a:solidFill>
                <a:latin typeface="Calibri" panose="020F0502020204030204" pitchFamily="34" charset="0"/>
              </a:rPr>
              <a:pPr defTabSz="754380"/>
              <a:t>28</a:t>
            </a:fld>
            <a:endParaRPr lang="en-US" altLang="sr-Latn-RS" sz="825" b="1">
              <a:solidFill>
                <a:srgbClr val="898989"/>
              </a:solidFill>
              <a:latin typeface="Calibri" panose="020F0502020204030204" pitchFamily="34" charset="0"/>
            </a:endParaRPr>
          </a:p>
        </p:txBody>
      </p:sp>
      <p:sp>
        <p:nvSpPr>
          <p:cNvPr id="21507" name="Slide Number Placeholder 3"/>
          <p:cNvSpPr>
            <a:spLocks noGrp="1"/>
          </p:cNvSpPr>
          <p:nvPr/>
        </p:nvSpPr>
        <p:spPr bwMode="auto">
          <a:xfrm>
            <a:off x="1377791" y="6180773"/>
            <a:ext cx="377190" cy="37719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754380"/>
            <a:fld id="{0367DFE8-8C67-4142-9617-C6F75FCDA45E}" type="slidenum">
              <a:rPr lang="en-US" altLang="en-US" sz="1155">
                <a:solidFill>
                  <a:srgbClr val="FFFFFF"/>
                </a:solidFill>
                <a:latin typeface="Calibri" panose="020F0502020204030204" pitchFamily="34" charset="0"/>
              </a:rPr>
              <a:pPr algn="ctr" defTabSz="754380"/>
              <a:t>28</a:t>
            </a:fld>
            <a:endParaRPr lang="en-US" altLang="en-US" sz="1155">
              <a:solidFill>
                <a:srgbClr val="FFFFFF"/>
              </a:solidFill>
              <a:latin typeface="Calibri" panose="020F0502020204030204" pitchFamily="34" charset="0"/>
            </a:endParaRPr>
          </a:p>
        </p:txBody>
      </p:sp>
      <p:pic>
        <p:nvPicPr>
          <p:cNvPr id="21508" name="Picture 8"/>
          <p:cNvPicPr>
            <a:picLocks noChangeAspect="1"/>
          </p:cNvPicPr>
          <p:nvPr/>
        </p:nvPicPr>
        <p:blipFill>
          <a:blip r:embed="rId2" cstate="print">
            <a:extLst>
              <a:ext uri="{28A0092B-C50C-407E-A947-70E740481C1C}">
                <a14:useLocalDpi xmlns:a14="http://schemas.microsoft.com/office/drawing/2010/main" val="0"/>
              </a:ext>
            </a:extLst>
          </a:blip>
          <a:srcRect l="2386" t="47746" r="68410"/>
          <a:stretch>
            <a:fillRect/>
          </a:stretch>
        </p:blipFill>
        <p:spPr bwMode="auto">
          <a:xfrm>
            <a:off x="6469858" y="1189554"/>
            <a:ext cx="2202894" cy="45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3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055965"/>
            <a:ext cx="7543800" cy="88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1"/>
          <p:cNvSpPr>
            <a:spLocks noChangeArrowheads="1"/>
          </p:cNvSpPr>
          <p:nvPr/>
        </p:nvSpPr>
        <p:spPr bwMode="auto">
          <a:xfrm>
            <a:off x="2514601" y="1892856"/>
            <a:ext cx="4320659" cy="55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4380">
              <a:lnSpc>
                <a:spcPct val="107000"/>
              </a:lnSpc>
              <a:spcAft>
                <a:spcPts val="660"/>
              </a:spcAft>
            </a:pPr>
            <a:r>
              <a:rPr lang="sr-Cyrl-RS" sz="2805"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r-Cyrl-RS" sz="2970" dirty="0">
                <a:solidFill>
                  <a:prstClr val="black"/>
                </a:solidFill>
              </a:rPr>
              <a:t>Цитирање</a:t>
            </a:r>
            <a:endParaRPr lang="en-US" sz="280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511"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7300" y="6404730"/>
            <a:ext cx="7543800" cy="31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Content Placeholder 2"/>
          <p:cNvSpPr>
            <a:spLocks noGrp="1"/>
          </p:cNvSpPr>
          <p:nvPr>
            <p:ph idx="1"/>
          </p:nvPr>
        </p:nvSpPr>
        <p:spPr>
          <a:xfrm>
            <a:off x="1729322" y="2375820"/>
            <a:ext cx="6899434" cy="3589854"/>
          </a:xfrm>
        </p:spPr>
        <p:txBody>
          <a:bodyPr>
            <a:normAutofit lnSpcReduction="10000"/>
          </a:bodyPr>
          <a:lstStyle/>
          <a:p>
            <a:pPr marL="0" indent="0">
              <a:buNone/>
            </a:pPr>
            <a:r>
              <a:rPr lang="sr-Cyrl-BA" sz="1320" dirty="0"/>
              <a:t>Један од можда највећих проблема који тренутно море српску спорту сцену је  и проблем </a:t>
            </a:r>
            <a:r>
              <a:rPr lang="sr-Cyrl-BA" sz="1320" dirty="0" err="1"/>
              <a:t>хулиганизма</a:t>
            </a:r>
            <a:r>
              <a:rPr lang="sr-Cyrl-BA" sz="1320" dirty="0"/>
              <a:t>, и насиља навијачких кланова. Узмимо за </a:t>
            </a:r>
            <a:r>
              <a:rPr lang="sr-Cyrl-BA" sz="1320" dirty="0" err="1"/>
              <a:t>пример</a:t>
            </a:r>
            <a:r>
              <a:rPr lang="sr-Cyrl-BA" sz="1320" dirty="0"/>
              <a:t> фудбал, </a:t>
            </a:r>
            <a:r>
              <a:rPr lang="sr-Cyrl-BA" sz="1320" dirty="0" err="1"/>
              <a:t>где</a:t>
            </a:r>
            <a:r>
              <a:rPr lang="sr-Cyrl-BA" sz="1320" dirty="0"/>
              <a:t> смо имали ситуација у  далекој прошлости да је једна навијачка група испалила ракету ка трибини другог табора и усмртила </a:t>
            </a:r>
            <a:r>
              <a:rPr lang="sr-Cyrl-BA" sz="1320" dirty="0" err="1"/>
              <a:t>наивјача</a:t>
            </a:r>
            <a:r>
              <a:rPr lang="sr-Cyrl-BA" sz="1320" dirty="0"/>
              <a:t>, случај „Сплићана“ на јужној трибини Партизановог стадиона, као и то да смо на неколико </a:t>
            </a:r>
            <a:r>
              <a:rPr lang="sr-Cyrl-BA" sz="1320" dirty="0" err="1"/>
              <a:t>вечитих</a:t>
            </a:r>
            <a:r>
              <a:rPr lang="sr-Cyrl-BA" sz="1320" dirty="0"/>
              <a:t> дербија </a:t>
            </a:r>
            <a:r>
              <a:rPr lang="sr-Cyrl-BA" sz="1320" dirty="0" err="1"/>
              <a:t>сведочили</a:t>
            </a:r>
            <a:r>
              <a:rPr lang="sr-Cyrl-BA" sz="1320" dirty="0"/>
              <a:t> тучи између „Забрањених“ и „Делија“ између </a:t>
            </a:r>
            <a:r>
              <a:rPr lang="sr-Cyrl-BA" sz="1320" dirty="0" err="1"/>
              <a:t>северне</a:t>
            </a:r>
            <a:r>
              <a:rPr lang="sr-Cyrl-BA" sz="1320" dirty="0"/>
              <a:t> и источне трибине, и разне друге сукобе. Узевши </a:t>
            </a:r>
            <a:r>
              <a:rPr lang="sr-Cyrl-BA" sz="1320" dirty="0" err="1"/>
              <a:t>обриз</a:t>
            </a:r>
            <a:r>
              <a:rPr lang="sr-Cyrl-BA" sz="1320" dirty="0"/>
              <a:t> наведене догађаје који су се догађали </a:t>
            </a:r>
            <a:r>
              <a:rPr lang="sr-Cyrl-BA" sz="1320" dirty="0" err="1"/>
              <a:t>пред</a:t>
            </a:r>
            <a:r>
              <a:rPr lang="sr-Cyrl-BA" sz="1320" dirty="0"/>
              <a:t> очима милионског </a:t>
            </a:r>
            <a:r>
              <a:rPr lang="sr-Cyrl-BA" sz="1320" dirty="0" err="1"/>
              <a:t>аудиторијома</a:t>
            </a:r>
            <a:r>
              <a:rPr lang="sr-Cyrl-BA" sz="1320" dirty="0"/>
              <a:t> у уживо </a:t>
            </a:r>
            <a:r>
              <a:rPr lang="sr-Cyrl-BA" sz="1320" dirty="0" err="1"/>
              <a:t>тв</a:t>
            </a:r>
            <a:r>
              <a:rPr lang="sr-Cyrl-BA" sz="1320" dirty="0"/>
              <a:t> преноси, долазимо да закључка да је </a:t>
            </a:r>
            <a:r>
              <a:rPr lang="sr-Cyrl-BA" sz="1320" dirty="0" err="1"/>
              <a:t>вечити</a:t>
            </a:r>
            <a:r>
              <a:rPr lang="sr-Cyrl-BA" sz="1320" dirty="0"/>
              <a:t> дерби уместо празника фудбала за читаву Србију, постао нека врста римског „Колосеума“ за гладијаторе црвено и црно-белих боја. Све су чешће бакљаде </a:t>
            </a:r>
            <a:r>
              <a:rPr lang="sr-Cyrl-BA" sz="1320" dirty="0" err="1"/>
              <a:t>услед</a:t>
            </a:r>
            <a:r>
              <a:rPr lang="sr-Cyrl-BA" sz="1320" dirty="0"/>
              <a:t> којих се утакмица прекида на по неколико минута док се дим не разиђе са стадиона, а спорт је постао секундарна ствар.</a:t>
            </a:r>
            <a:endParaRPr lang="en-US" sz="1320" dirty="0"/>
          </a:p>
          <a:p>
            <a:pPr marL="0" indent="0">
              <a:buNone/>
            </a:pPr>
            <a:r>
              <a:rPr lang="sr-Cyrl-BA" sz="1320" i="1" dirty="0"/>
              <a:t>„Термин </a:t>
            </a:r>
            <a:r>
              <a:rPr lang="sr-Cyrl-BA" sz="1320" i="1" dirty="0" err="1"/>
              <a:t>хулиганство</a:t>
            </a:r>
            <a:r>
              <a:rPr lang="sr-Cyrl-BA" sz="1320" i="1" dirty="0"/>
              <a:t> се односи на упорно деструктивно, агресивно и </a:t>
            </a:r>
            <a:r>
              <a:rPr lang="sr-Cyrl-BA" sz="1320" i="1" dirty="0" err="1"/>
              <a:t>злостављачко</a:t>
            </a:r>
            <a:r>
              <a:rPr lang="sr-Cyrl-BA" sz="1320" i="1" dirty="0"/>
              <a:t> понашање. Такво понашање се обично повезује са спортским навијачима. Термин се такође односи на деструктивно понашање и вандализам уопште, често под утицајем алкохола и/или дроге. </a:t>
            </a:r>
            <a:r>
              <a:rPr lang="sr-Cyrl-BA" sz="1320" i="1" dirty="0" err="1"/>
              <a:t>Хулиганство</a:t>
            </a:r>
            <a:r>
              <a:rPr lang="sr-Cyrl-BA" sz="1320" i="1" dirty="0"/>
              <a:t> се често дешава без посебног разлога, а мотив је </a:t>
            </a:r>
            <a:r>
              <a:rPr lang="sr-Cyrl-BA" sz="1320" i="1" dirty="0" err="1"/>
              <a:t>гнев</a:t>
            </a:r>
            <a:r>
              <a:rPr lang="sr-Cyrl-BA" sz="1320" i="1" dirty="0"/>
              <a:t>, дивљаштво, асоцијално схватање слободе“, </a:t>
            </a:r>
            <a:r>
              <a:rPr lang="sr-Cyrl-BA" sz="1320" dirty="0"/>
              <a:t>како дефинише „</a:t>
            </a:r>
            <a:r>
              <a:rPr lang="en-US" sz="1320" dirty="0"/>
              <a:t>Wikipedia</a:t>
            </a:r>
            <a:r>
              <a:rPr lang="sr-Cyrl-BA" sz="1320" dirty="0"/>
              <a:t>“…</a:t>
            </a:r>
          </a:p>
          <a:p>
            <a:pPr marL="0" indent="0">
              <a:buNone/>
            </a:pPr>
            <a:endParaRPr lang="sr-Cyrl-BA" sz="1320" dirty="0"/>
          </a:p>
          <a:p>
            <a:pPr marL="0" indent="0">
              <a:buNone/>
            </a:pPr>
            <a:r>
              <a:rPr lang="sr-Cyrl-BA" sz="1320" i="1" dirty="0">
                <a:solidFill>
                  <a:srgbClr val="FF0000"/>
                </a:solidFill>
              </a:rPr>
              <a:t>Шта је </a:t>
            </a:r>
            <a:r>
              <a:rPr lang="sr-Cyrl-BA" sz="1320" i="1" dirty="0" err="1">
                <a:solidFill>
                  <a:srgbClr val="FF0000"/>
                </a:solidFill>
              </a:rPr>
              <a:t>овде</a:t>
            </a:r>
            <a:r>
              <a:rPr lang="sr-Cyrl-BA" sz="1320" i="1" dirty="0">
                <a:solidFill>
                  <a:srgbClr val="FF0000"/>
                </a:solidFill>
              </a:rPr>
              <a:t> проблем? </a:t>
            </a:r>
            <a:r>
              <a:rPr lang="sr-Cyrl-BA" sz="1320" i="1" dirty="0" err="1">
                <a:solidFill>
                  <a:srgbClr val="FF0000"/>
                </a:solidFill>
              </a:rPr>
              <a:t>Где</a:t>
            </a:r>
            <a:r>
              <a:rPr lang="sr-Cyrl-BA" sz="1320" i="1" dirty="0">
                <a:solidFill>
                  <a:srgbClr val="FF0000"/>
                </a:solidFill>
              </a:rPr>
              <a:t> је напомена/фуснота? У првом </a:t>
            </a:r>
            <a:r>
              <a:rPr lang="sr-Cyrl-BA" sz="1320" i="1" dirty="0" err="1">
                <a:solidFill>
                  <a:srgbClr val="FF0000"/>
                </a:solidFill>
              </a:rPr>
              <a:t>делу</a:t>
            </a:r>
            <a:r>
              <a:rPr lang="sr-Cyrl-BA" sz="1320" i="1" dirty="0">
                <a:solidFill>
                  <a:srgbClr val="FF0000"/>
                </a:solidFill>
              </a:rPr>
              <a:t> све је уопштено, нема тачно када, одакле је узета информација, нема најаве структуре рада, теме, аргумената </a:t>
            </a:r>
            <a:endParaRPr lang="sr-Cyrl-RS" sz="1320" i="1" dirty="0">
              <a:solidFill>
                <a:srgbClr val="FF0000"/>
              </a:solidFill>
            </a:endParaRPr>
          </a:p>
          <a:p>
            <a:pPr marL="0" indent="0">
              <a:buNone/>
            </a:pPr>
            <a:endParaRPr lang="en-US" sz="1320" dirty="0"/>
          </a:p>
        </p:txBody>
      </p:sp>
    </p:spTree>
    <p:extLst>
      <p:ext uri="{BB962C8B-B14F-4D97-AF65-F5344CB8AC3E}">
        <p14:creationId xmlns:p14="http://schemas.microsoft.com/office/powerpoint/2010/main" val="2708222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Структура</a:t>
            </a:r>
            <a:endParaRPr lang="en-US" dirty="0"/>
          </a:p>
        </p:txBody>
      </p:sp>
      <p:sp>
        <p:nvSpPr>
          <p:cNvPr id="3" name="Content Placeholder 2"/>
          <p:cNvSpPr>
            <a:spLocks noGrp="1"/>
          </p:cNvSpPr>
          <p:nvPr>
            <p:ph idx="1"/>
          </p:nvPr>
        </p:nvSpPr>
        <p:spPr/>
        <p:txBody>
          <a:bodyPr>
            <a:normAutofit fontScale="85000" lnSpcReduction="20000"/>
          </a:bodyPr>
          <a:lstStyle/>
          <a:p>
            <a:pPr lvl="0"/>
            <a:r>
              <a:rPr lang="sr-Cyrl-RS" dirty="0"/>
              <a:t>Јасна уводна реченица - Српски фудбал већ деценијама потресају скандали који сведоче о многим нерегуларностима у овом спорту и криминалним радњама које су у вези с њим. </a:t>
            </a:r>
            <a:endParaRPr lang="en-US" dirty="0"/>
          </a:p>
          <a:p>
            <a:pPr lvl="0"/>
            <a:r>
              <a:rPr lang="sr-Cyrl-RS" dirty="0"/>
              <a:t>Контекст Ваше приче – Ова тема привлачила је завидну пажњу, па су се њом бавили како академски аутори (наведи 1-2 главна), медији (наведи 1-2 главна) а и долазила је и у фокус политичара (пример), који су обећавали обрачун са криминалом и фудбалском мафијом (пример, цитат, референца-фуснота-напомена) </a:t>
            </a:r>
            <a:endParaRPr lang="en-US" dirty="0"/>
          </a:p>
          <a:p>
            <a:pPr lvl="0"/>
            <a:r>
              <a:rPr lang="sr-Cyrl-RS" dirty="0"/>
              <a:t> Ваш аргумент тј. јасно речено шта ћете Ви </a:t>
            </a:r>
            <a:r>
              <a:rPr lang="sr-Cyrl-RS" b="1" dirty="0"/>
              <a:t>радити</a:t>
            </a:r>
            <a:r>
              <a:rPr lang="sr-Cyrl-RS" dirty="0"/>
              <a:t> – у овом раду ја ћу укратко описати главне елементе везе између српског фудбала и криминала, као што су бројна убиства челника фудбалских клубова, судски процеси против фудбалских званичника и судија због намештања исхода утакмица, многобројни злочини и криминални процеси чији су протагонисти истакнуте навијачке вође, дописи ФИФА-а и УЕФА-е и истраживања новинара који су указивали на нерегуларне и криминалне радње и слично. Све ово нам јасно показује да је српски фудбал и даље у великој мети нерегуларна и </a:t>
            </a:r>
            <a:r>
              <a:rPr lang="sr-Cyrl-RS" dirty="0" err="1"/>
              <a:t>криминализована</a:t>
            </a:r>
            <a:r>
              <a:rPr lang="sr-Cyrl-RS" dirty="0"/>
              <a:t> сфера која, уместо спортској, служи   сврси незаконитог богаћења и тиме нагриза и </a:t>
            </a:r>
            <a:r>
              <a:rPr lang="sr-Cyrl-RS" dirty="0" err="1"/>
              <a:t>криминализује</a:t>
            </a:r>
            <a:r>
              <a:rPr lang="sr-Cyrl-RS" dirty="0"/>
              <a:t> српско друштво у целини.</a:t>
            </a:r>
            <a:endParaRPr lang="en-US" dirty="0"/>
          </a:p>
        </p:txBody>
      </p:sp>
    </p:spTree>
    <p:extLst>
      <p:ext uri="{BB962C8B-B14F-4D97-AF65-F5344CB8AC3E}">
        <p14:creationId xmlns:p14="http://schemas.microsoft.com/office/powerpoint/2010/main" val="3409782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6" y="93035"/>
            <a:ext cx="10058273" cy="75438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bwMode="auto">
          <a:xfrm>
            <a:off x="8363664" y="6103503"/>
            <a:ext cx="314325" cy="3012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612934" indent="-235744">
              <a:defRPr>
                <a:solidFill>
                  <a:schemeClr val="tx1"/>
                </a:solidFill>
                <a:latin typeface="Arial" panose="020B0604020202020204" pitchFamily="34" charset="0"/>
              </a:defRPr>
            </a:lvl2pPr>
            <a:lvl3pPr marL="942975" indent="-188595">
              <a:defRPr>
                <a:solidFill>
                  <a:schemeClr val="tx1"/>
                </a:solidFill>
                <a:latin typeface="Arial" panose="020B0604020202020204" pitchFamily="34" charset="0"/>
              </a:defRPr>
            </a:lvl3pPr>
            <a:lvl4pPr marL="1320165" indent="-188595">
              <a:defRPr>
                <a:solidFill>
                  <a:schemeClr val="tx1"/>
                </a:solidFill>
                <a:latin typeface="Arial" panose="020B0604020202020204" pitchFamily="34" charset="0"/>
              </a:defRPr>
            </a:lvl4pPr>
            <a:lvl5pPr marL="1697355" indent="-188595">
              <a:defRPr>
                <a:solidFill>
                  <a:schemeClr val="tx1"/>
                </a:solidFill>
                <a:latin typeface="Arial" panose="020B0604020202020204" pitchFamily="34" charset="0"/>
              </a:defRPr>
            </a:lvl5pPr>
            <a:lvl6pPr marL="2074545" indent="-188595" eaLnBrk="0" fontAlgn="base" hangingPunct="0">
              <a:spcBef>
                <a:spcPct val="0"/>
              </a:spcBef>
              <a:spcAft>
                <a:spcPct val="0"/>
              </a:spcAft>
              <a:defRPr>
                <a:solidFill>
                  <a:schemeClr val="tx1"/>
                </a:solidFill>
                <a:latin typeface="Arial" panose="020B0604020202020204" pitchFamily="34" charset="0"/>
              </a:defRPr>
            </a:lvl6pPr>
            <a:lvl7pPr marL="2451735" indent="-188595" eaLnBrk="0" fontAlgn="base" hangingPunct="0">
              <a:spcBef>
                <a:spcPct val="0"/>
              </a:spcBef>
              <a:spcAft>
                <a:spcPct val="0"/>
              </a:spcAft>
              <a:defRPr>
                <a:solidFill>
                  <a:schemeClr val="tx1"/>
                </a:solidFill>
                <a:latin typeface="Arial" panose="020B0604020202020204" pitchFamily="34" charset="0"/>
              </a:defRPr>
            </a:lvl7pPr>
            <a:lvl8pPr marL="2828925" indent="-188595" eaLnBrk="0" fontAlgn="base" hangingPunct="0">
              <a:spcBef>
                <a:spcPct val="0"/>
              </a:spcBef>
              <a:spcAft>
                <a:spcPct val="0"/>
              </a:spcAft>
              <a:defRPr>
                <a:solidFill>
                  <a:schemeClr val="tx1"/>
                </a:solidFill>
                <a:latin typeface="Arial" panose="020B0604020202020204" pitchFamily="34" charset="0"/>
              </a:defRPr>
            </a:lvl8pPr>
            <a:lvl9pPr marL="3206115" indent="-188595" eaLnBrk="0" fontAlgn="base" hangingPunct="0">
              <a:spcBef>
                <a:spcPct val="0"/>
              </a:spcBef>
              <a:spcAft>
                <a:spcPct val="0"/>
              </a:spcAft>
              <a:defRPr>
                <a:solidFill>
                  <a:schemeClr val="tx1"/>
                </a:solidFill>
                <a:latin typeface="Arial" panose="020B0604020202020204" pitchFamily="34" charset="0"/>
              </a:defRPr>
            </a:lvl9pPr>
          </a:lstStyle>
          <a:p>
            <a:pPr defTabSz="754380"/>
            <a:fld id="{2D21BFBA-6929-49F1-92FC-C4035DE83614}" type="slidenum">
              <a:rPr lang="en-US" altLang="sr-Latn-RS" sz="825" b="1">
                <a:solidFill>
                  <a:srgbClr val="898989"/>
                </a:solidFill>
                <a:latin typeface="Calibri" panose="020F0502020204030204" pitchFamily="34" charset="0"/>
              </a:rPr>
              <a:pPr defTabSz="754380"/>
              <a:t>30</a:t>
            </a:fld>
            <a:endParaRPr lang="en-US" altLang="sr-Latn-RS" sz="825" b="1">
              <a:solidFill>
                <a:srgbClr val="898989"/>
              </a:solidFill>
              <a:latin typeface="Calibri" panose="020F0502020204030204" pitchFamily="34" charset="0"/>
            </a:endParaRPr>
          </a:p>
        </p:txBody>
      </p:sp>
      <p:sp>
        <p:nvSpPr>
          <p:cNvPr id="21507" name="Slide Number Placeholder 3"/>
          <p:cNvSpPr>
            <a:spLocks noGrp="1"/>
          </p:cNvSpPr>
          <p:nvPr/>
        </p:nvSpPr>
        <p:spPr bwMode="auto">
          <a:xfrm>
            <a:off x="1377791" y="6180773"/>
            <a:ext cx="377190" cy="37719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754380"/>
            <a:fld id="{0367DFE8-8C67-4142-9617-C6F75FCDA45E}" type="slidenum">
              <a:rPr lang="en-US" altLang="en-US" sz="1155">
                <a:solidFill>
                  <a:srgbClr val="FFFFFF"/>
                </a:solidFill>
                <a:latin typeface="Calibri" panose="020F0502020204030204" pitchFamily="34" charset="0"/>
              </a:rPr>
              <a:pPr algn="ctr" defTabSz="754380"/>
              <a:t>30</a:t>
            </a:fld>
            <a:endParaRPr lang="en-US" altLang="en-US" sz="1155">
              <a:solidFill>
                <a:srgbClr val="FFFFFF"/>
              </a:solidFill>
              <a:latin typeface="Calibri" panose="020F0502020204030204" pitchFamily="34" charset="0"/>
            </a:endParaRPr>
          </a:p>
        </p:txBody>
      </p:sp>
      <p:pic>
        <p:nvPicPr>
          <p:cNvPr id="21508" name="Picture 8"/>
          <p:cNvPicPr>
            <a:picLocks noChangeAspect="1"/>
          </p:cNvPicPr>
          <p:nvPr/>
        </p:nvPicPr>
        <p:blipFill>
          <a:blip r:embed="rId2" cstate="print">
            <a:extLst>
              <a:ext uri="{28A0092B-C50C-407E-A947-70E740481C1C}">
                <a14:useLocalDpi xmlns:a14="http://schemas.microsoft.com/office/drawing/2010/main" val="0"/>
              </a:ext>
            </a:extLst>
          </a:blip>
          <a:srcRect l="2386" t="47746" r="68410"/>
          <a:stretch>
            <a:fillRect/>
          </a:stretch>
        </p:blipFill>
        <p:spPr bwMode="auto">
          <a:xfrm>
            <a:off x="6469858" y="1189554"/>
            <a:ext cx="2202894" cy="45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3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055965"/>
            <a:ext cx="7543800" cy="88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1"/>
          <p:cNvSpPr>
            <a:spLocks noChangeArrowheads="1"/>
          </p:cNvSpPr>
          <p:nvPr/>
        </p:nvSpPr>
        <p:spPr bwMode="auto">
          <a:xfrm>
            <a:off x="2514601" y="1892856"/>
            <a:ext cx="7543799" cy="53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4380">
              <a:lnSpc>
                <a:spcPct val="107000"/>
              </a:lnSpc>
              <a:spcAft>
                <a:spcPts val="660"/>
              </a:spcAft>
            </a:pPr>
            <a:r>
              <a:rPr lang="sr-Cyrl-RS" sz="2805" dirty="0">
                <a:solidFill>
                  <a:prstClr val="black"/>
                </a:solidFill>
                <a:latin typeface="Calibri" panose="020F0502020204030204" pitchFamily="34" charset="0"/>
                <a:ea typeface="Calibri" panose="020F0502020204030204" pitchFamily="34" charset="0"/>
                <a:cs typeface="Times New Roman" panose="02020603050405020304" pitchFamily="18" charset="0"/>
              </a:rPr>
              <a:t>Преглед литературе, </a:t>
            </a:r>
            <a:r>
              <a:rPr lang="en-US" sz="2805" dirty="0">
                <a:solidFill>
                  <a:prstClr val="black"/>
                </a:solidFill>
                <a:latin typeface="Calibri" panose="020F0502020204030204" pitchFamily="34" charset="0"/>
                <a:ea typeface="Calibri" panose="020F0502020204030204" pitchFamily="34" charset="0"/>
                <a:cs typeface="Times New Roman" panose="02020603050405020304" pitchFamily="18" charset="0"/>
              </a:rPr>
              <a:t>state of the art, </a:t>
            </a:r>
            <a:r>
              <a:rPr lang="sr-Cyrl-RS" sz="2805" dirty="0">
                <a:solidFill>
                  <a:prstClr val="black"/>
                </a:solidFill>
                <a:latin typeface="Calibri" panose="020F0502020204030204" pitchFamily="34" charset="0"/>
                <a:ea typeface="Calibri" panose="020F0502020204030204" pitchFamily="34" charset="0"/>
                <a:cs typeface="Times New Roman" panose="02020603050405020304" pitchFamily="18" charset="0"/>
              </a:rPr>
              <a:t>контекст</a:t>
            </a:r>
            <a:endParaRPr lang="en-US" sz="280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511"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7300" y="6404730"/>
            <a:ext cx="7543800" cy="31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Content Placeholder 2"/>
          <p:cNvSpPr>
            <a:spLocks noGrp="1"/>
          </p:cNvSpPr>
          <p:nvPr>
            <p:ph idx="1"/>
          </p:nvPr>
        </p:nvSpPr>
        <p:spPr>
          <a:xfrm>
            <a:off x="1257300" y="2440305"/>
            <a:ext cx="8384619" cy="3589854"/>
          </a:xfrm>
        </p:spPr>
        <p:txBody>
          <a:bodyPr>
            <a:normAutofit/>
          </a:bodyPr>
          <a:lstStyle/>
          <a:p>
            <a:pPr marL="0" indent="0">
              <a:buNone/>
            </a:pPr>
            <a:r>
              <a:rPr lang="sr-Cyrl-RS" sz="1485" dirty="0"/>
              <a:t>Оно што </a:t>
            </a:r>
            <a:r>
              <a:rPr lang="sr-Cyrl-RS" sz="1485" b="1" u="sng" dirty="0"/>
              <a:t>нико од вас није урадио</a:t>
            </a:r>
            <a:r>
              <a:rPr lang="sr-Cyrl-RS" sz="1485" b="1" dirty="0"/>
              <a:t> </a:t>
            </a:r>
            <a:r>
              <a:rPr lang="sr-Cyrl-RS" sz="1485" dirty="0"/>
              <a:t>јесте да – пружи неки академски контекст у свом тексту!!!</a:t>
            </a:r>
          </a:p>
          <a:p>
            <a:pPr marL="0" indent="0">
              <a:buNone/>
            </a:pPr>
            <a:r>
              <a:rPr lang="sr-Cyrl-RS" sz="1485" dirty="0"/>
              <a:t>Шта то значи?</a:t>
            </a:r>
          </a:p>
          <a:p>
            <a:pPr marL="0" indent="0">
              <a:buNone/>
            </a:pPr>
            <a:r>
              <a:rPr lang="sr-Cyrl-RS" sz="1485" dirty="0"/>
              <a:t>Да ли се овом темом још неко некада бавио?</a:t>
            </a:r>
          </a:p>
          <a:p>
            <a:pPr marL="0" indent="0">
              <a:buNone/>
            </a:pPr>
            <a:r>
              <a:rPr lang="sr-Cyrl-RS" sz="1485" dirty="0"/>
              <a:t>Ако је тема </a:t>
            </a:r>
            <a:r>
              <a:rPr lang="sr-Cyrl-RS" sz="1485" dirty="0" err="1"/>
              <a:t>хулиганство</a:t>
            </a:r>
            <a:r>
              <a:rPr lang="sr-Cyrl-RS" sz="1485" dirty="0"/>
              <a:t> у српском спорту, онда треба поменути да је овај проблем привукао пажњу разних истраживача и медија, како су дефинисали тај појам, шта су најважнији закључци претходних разматрања!!!!</a:t>
            </a:r>
          </a:p>
          <a:p>
            <a:pPr marL="0" indent="0">
              <a:buNone/>
            </a:pPr>
            <a:r>
              <a:rPr lang="sr-Cyrl-RS" sz="1485" dirty="0"/>
              <a:t>И, онда, рећи шта је ваш фокус и посебно питање којим ћете се ви бавити.</a:t>
            </a:r>
          </a:p>
          <a:p>
            <a:pPr marL="0" indent="0">
              <a:buNone/>
            </a:pPr>
            <a:endParaRPr lang="sr-Cyrl-RS" sz="1485" dirty="0"/>
          </a:p>
          <a:p>
            <a:pPr marL="0" indent="0">
              <a:buNone/>
            </a:pPr>
            <a:r>
              <a:rPr lang="sr-Cyrl-RS" sz="1485" dirty="0"/>
              <a:t>Ово не мора да буде савршено, али треба да постоји покушај да се то уради, то раздваја образованог, школованог студента који неком проблему може да приђе с позиције знања, од некога без академског-студентског-факултетског тренинга.</a:t>
            </a:r>
          </a:p>
          <a:p>
            <a:pPr marL="0" indent="0">
              <a:buNone/>
            </a:pPr>
            <a:r>
              <a:rPr lang="sr-Cyrl-RS" sz="1485" dirty="0"/>
              <a:t>Имати диплому значи моћи, умети писати као професионалац, као и у спорту – тренирати да бисте били у стању да урадите нешто другачије, боље, савршеније од других који су аматери!!!</a:t>
            </a:r>
          </a:p>
        </p:txBody>
      </p:sp>
    </p:spTree>
    <p:extLst>
      <p:ext uri="{BB962C8B-B14F-4D97-AF65-F5344CB8AC3E}">
        <p14:creationId xmlns:p14="http://schemas.microsoft.com/office/powerpoint/2010/main" val="2772996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rot="10572565">
            <a:off x="6083420" y="4367439"/>
            <a:ext cx="1549361" cy="6993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a:solidFill>
                <a:prstClr val="white"/>
              </a:solidFill>
              <a:latin typeface="Calibri" panose="020F0502020204030204"/>
            </a:endParaRPr>
          </a:p>
        </p:txBody>
      </p:sp>
      <p:sp>
        <p:nvSpPr>
          <p:cNvPr id="2" name="Down Arrow 1"/>
          <p:cNvSpPr/>
          <p:nvPr/>
        </p:nvSpPr>
        <p:spPr>
          <a:xfrm rot="5582688">
            <a:off x="7305071" y="2981574"/>
            <a:ext cx="1467622" cy="5724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a:solidFill>
                <a:prstClr val="white"/>
              </a:solidFill>
              <a:latin typeface="Calibri" panose="020F0502020204030204"/>
            </a:endParaRPr>
          </a:p>
        </p:txBody>
      </p:sp>
      <p:sp>
        <p:nvSpPr>
          <p:cNvPr id="21506" name="Slide Number Placeholder 3"/>
          <p:cNvSpPr>
            <a:spLocks noGrp="1"/>
          </p:cNvSpPr>
          <p:nvPr>
            <p:ph type="sldNum" sz="quarter" idx="12"/>
          </p:nvPr>
        </p:nvSpPr>
        <p:spPr bwMode="auto">
          <a:xfrm>
            <a:off x="8363664" y="6103503"/>
            <a:ext cx="314325" cy="3012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612934" indent="-235744">
              <a:defRPr>
                <a:solidFill>
                  <a:schemeClr val="tx1"/>
                </a:solidFill>
                <a:latin typeface="Arial" panose="020B0604020202020204" pitchFamily="34" charset="0"/>
              </a:defRPr>
            </a:lvl2pPr>
            <a:lvl3pPr marL="942975" indent="-188595">
              <a:defRPr>
                <a:solidFill>
                  <a:schemeClr val="tx1"/>
                </a:solidFill>
                <a:latin typeface="Arial" panose="020B0604020202020204" pitchFamily="34" charset="0"/>
              </a:defRPr>
            </a:lvl3pPr>
            <a:lvl4pPr marL="1320165" indent="-188595">
              <a:defRPr>
                <a:solidFill>
                  <a:schemeClr val="tx1"/>
                </a:solidFill>
                <a:latin typeface="Arial" panose="020B0604020202020204" pitchFamily="34" charset="0"/>
              </a:defRPr>
            </a:lvl4pPr>
            <a:lvl5pPr marL="1697355" indent="-188595">
              <a:defRPr>
                <a:solidFill>
                  <a:schemeClr val="tx1"/>
                </a:solidFill>
                <a:latin typeface="Arial" panose="020B0604020202020204" pitchFamily="34" charset="0"/>
              </a:defRPr>
            </a:lvl5pPr>
            <a:lvl6pPr marL="2074545" indent="-188595" eaLnBrk="0" fontAlgn="base" hangingPunct="0">
              <a:spcBef>
                <a:spcPct val="0"/>
              </a:spcBef>
              <a:spcAft>
                <a:spcPct val="0"/>
              </a:spcAft>
              <a:defRPr>
                <a:solidFill>
                  <a:schemeClr val="tx1"/>
                </a:solidFill>
                <a:latin typeface="Arial" panose="020B0604020202020204" pitchFamily="34" charset="0"/>
              </a:defRPr>
            </a:lvl6pPr>
            <a:lvl7pPr marL="2451735" indent="-188595" eaLnBrk="0" fontAlgn="base" hangingPunct="0">
              <a:spcBef>
                <a:spcPct val="0"/>
              </a:spcBef>
              <a:spcAft>
                <a:spcPct val="0"/>
              </a:spcAft>
              <a:defRPr>
                <a:solidFill>
                  <a:schemeClr val="tx1"/>
                </a:solidFill>
                <a:latin typeface="Arial" panose="020B0604020202020204" pitchFamily="34" charset="0"/>
              </a:defRPr>
            </a:lvl7pPr>
            <a:lvl8pPr marL="2828925" indent="-188595" eaLnBrk="0" fontAlgn="base" hangingPunct="0">
              <a:spcBef>
                <a:spcPct val="0"/>
              </a:spcBef>
              <a:spcAft>
                <a:spcPct val="0"/>
              </a:spcAft>
              <a:defRPr>
                <a:solidFill>
                  <a:schemeClr val="tx1"/>
                </a:solidFill>
                <a:latin typeface="Arial" panose="020B0604020202020204" pitchFamily="34" charset="0"/>
              </a:defRPr>
            </a:lvl8pPr>
            <a:lvl9pPr marL="3206115" indent="-188595" eaLnBrk="0" fontAlgn="base" hangingPunct="0">
              <a:spcBef>
                <a:spcPct val="0"/>
              </a:spcBef>
              <a:spcAft>
                <a:spcPct val="0"/>
              </a:spcAft>
              <a:defRPr>
                <a:solidFill>
                  <a:schemeClr val="tx1"/>
                </a:solidFill>
                <a:latin typeface="Arial" panose="020B0604020202020204" pitchFamily="34" charset="0"/>
              </a:defRPr>
            </a:lvl9pPr>
          </a:lstStyle>
          <a:p>
            <a:pPr defTabSz="754380"/>
            <a:fld id="{2D21BFBA-6929-49F1-92FC-C4035DE83614}" type="slidenum">
              <a:rPr lang="en-US" altLang="sr-Latn-RS" sz="825" b="1">
                <a:solidFill>
                  <a:srgbClr val="898989"/>
                </a:solidFill>
                <a:latin typeface="Calibri" panose="020F0502020204030204" pitchFamily="34" charset="0"/>
              </a:rPr>
              <a:pPr defTabSz="754380"/>
              <a:t>31</a:t>
            </a:fld>
            <a:endParaRPr lang="en-US" altLang="sr-Latn-RS" sz="825" b="1">
              <a:solidFill>
                <a:srgbClr val="898989"/>
              </a:solidFill>
              <a:latin typeface="Calibri" panose="020F0502020204030204" pitchFamily="34" charset="0"/>
            </a:endParaRPr>
          </a:p>
        </p:txBody>
      </p:sp>
      <p:sp>
        <p:nvSpPr>
          <p:cNvPr id="21507" name="Slide Number Placeholder 3"/>
          <p:cNvSpPr>
            <a:spLocks noGrp="1"/>
          </p:cNvSpPr>
          <p:nvPr/>
        </p:nvSpPr>
        <p:spPr bwMode="auto">
          <a:xfrm>
            <a:off x="1377791" y="6180773"/>
            <a:ext cx="377190" cy="37719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754380"/>
            <a:fld id="{0367DFE8-8C67-4142-9617-C6F75FCDA45E}" type="slidenum">
              <a:rPr lang="en-US" altLang="en-US" sz="1155">
                <a:solidFill>
                  <a:srgbClr val="FFFFFF"/>
                </a:solidFill>
                <a:latin typeface="Calibri" panose="020F0502020204030204" pitchFamily="34" charset="0"/>
              </a:rPr>
              <a:pPr algn="ctr" defTabSz="754380"/>
              <a:t>31</a:t>
            </a:fld>
            <a:endParaRPr lang="en-US" altLang="en-US" sz="1155">
              <a:solidFill>
                <a:srgbClr val="FFFFFF"/>
              </a:solidFill>
              <a:latin typeface="Calibri" panose="020F0502020204030204" pitchFamily="34" charset="0"/>
            </a:endParaRPr>
          </a:p>
        </p:txBody>
      </p:sp>
      <p:pic>
        <p:nvPicPr>
          <p:cNvPr id="21508" name="Picture 8"/>
          <p:cNvPicPr>
            <a:picLocks noChangeAspect="1"/>
          </p:cNvPicPr>
          <p:nvPr/>
        </p:nvPicPr>
        <p:blipFill>
          <a:blip r:embed="rId2" cstate="print">
            <a:extLst>
              <a:ext uri="{28A0092B-C50C-407E-A947-70E740481C1C}">
                <a14:useLocalDpi xmlns:a14="http://schemas.microsoft.com/office/drawing/2010/main" val="0"/>
              </a:ext>
            </a:extLst>
          </a:blip>
          <a:srcRect l="2386" t="47746" r="68410"/>
          <a:stretch>
            <a:fillRect/>
          </a:stretch>
        </p:blipFill>
        <p:spPr bwMode="auto">
          <a:xfrm>
            <a:off x="6469858" y="1189554"/>
            <a:ext cx="2202894" cy="45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3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055965"/>
            <a:ext cx="7543800" cy="88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1"/>
          <p:cNvSpPr>
            <a:spLocks noChangeArrowheads="1"/>
          </p:cNvSpPr>
          <p:nvPr/>
        </p:nvSpPr>
        <p:spPr bwMode="auto">
          <a:xfrm>
            <a:off x="2514601" y="1892856"/>
            <a:ext cx="7543799" cy="53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754380">
              <a:lnSpc>
                <a:spcPct val="107000"/>
              </a:lnSpc>
              <a:spcAft>
                <a:spcPts val="660"/>
              </a:spcAft>
            </a:pPr>
            <a:r>
              <a:rPr lang="sr-Cyrl-RS" sz="2805" dirty="0">
                <a:solidFill>
                  <a:prstClr val="black"/>
                </a:solidFill>
                <a:latin typeface="Calibri" panose="020F0502020204030204" pitchFamily="34" charset="0"/>
                <a:ea typeface="Calibri" panose="020F0502020204030204" pitchFamily="34" charset="0"/>
                <a:cs typeface="Times New Roman" panose="02020603050405020304" pitchFamily="18" charset="0"/>
              </a:rPr>
              <a:t>Преглед литературе, </a:t>
            </a:r>
            <a:r>
              <a:rPr lang="en-US" sz="2805" dirty="0">
                <a:solidFill>
                  <a:prstClr val="black"/>
                </a:solidFill>
                <a:latin typeface="Calibri" panose="020F0502020204030204" pitchFamily="34" charset="0"/>
                <a:ea typeface="Calibri" panose="020F0502020204030204" pitchFamily="34" charset="0"/>
                <a:cs typeface="Times New Roman" panose="02020603050405020304" pitchFamily="18" charset="0"/>
              </a:rPr>
              <a:t>state of the art, </a:t>
            </a:r>
            <a:r>
              <a:rPr lang="sr-Cyrl-RS" sz="2805" dirty="0">
                <a:solidFill>
                  <a:prstClr val="black"/>
                </a:solidFill>
                <a:latin typeface="Calibri" panose="020F0502020204030204" pitchFamily="34" charset="0"/>
                <a:ea typeface="Calibri" panose="020F0502020204030204" pitchFamily="34" charset="0"/>
                <a:cs typeface="Times New Roman" panose="02020603050405020304" pitchFamily="18" charset="0"/>
              </a:rPr>
              <a:t>контекст</a:t>
            </a:r>
            <a:endParaRPr lang="en-US" sz="2805"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511"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7300" y="6404730"/>
            <a:ext cx="7543800" cy="31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Content Placeholder 2"/>
          <p:cNvSpPr>
            <a:spLocks noGrp="1"/>
          </p:cNvSpPr>
          <p:nvPr>
            <p:ph idx="1"/>
          </p:nvPr>
        </p:nvSpPr>
        <p:spPr>
          <a:xfrm>
            <a:off x="1257300" y="2440305"/>
            <a:ext cx="7245192" cy="3866198"/>
          </a:xfrm>
        </p:spPr>
        <p:txBody>
          <a:bodyPr>
            <a:normAutofit fontScale="92500" lnSpcReduction="10000"/>
          </a:bodyPr>
          <a:lstStyle/>
          <a:p>
            <a:pPr marL="0" indent="0">
              <a:buNone/>
            </a:pPr>
            <a:r>
              <a:rPr lang="sr-Cyrl-BA" sz="1485" i="1" dirty="0"/>
              <a:t>„Термин </a:t>
            </a:r>
            <a:r>
              <a:rPr lang="sr-Cyrl-BA" sz="1485" i="1" dirty="0" err="1"/>
              <a:t>хулиганство</a:t>
            </a:r>
            <a:r>
              <a:rPr lang="sr-Cyrl-BA" sz="1485" i="1" dirty="0"/>
              <a:t> се односи на упорно деструктивно, агресивно и </a:t>
            </a:r>
            <a:r>
              <a:rPr lang="sr-Cyrl-BA" sz="1485" i="1" dirty="0" err="1"/>
              <a:t>злостављачко</a:t>
            </a:r>
            <a:r>
              <a:rPr lang="sr-Cyrl-BA" sz="1485" i="1" dirty="0"/>
              <a:t> понашање. Такво понашање се обично повезује са спортским навијачима. Термин се такође односи на деструктивно понашање и вандализам уопште, често под утицајем алкохола и/или дроге. </a:t>
            </a:r>
            <a:r>
              <a:rPr lang="sr-Cyrl-BA" sz="1485" i="1" dirty="0" err="1"/>
              <a:t>Хулиганство</a:t>
            </a:r>
            <a:r>
              <a:rPr lang="sr-Cyrl-BA" sz="1485" i="1" dirty="0"/>
              <a:t> се често дешава без посебног разлога, а мотив је </a:t>
            </a:r>
            <a:r>
              <a:rPr lang="sr-Cyrl-BA" sz="1485" i="1" dirty="0" err="1"/>
              <a:t>гнев</a:t>
            </a:r>
            <a:r>
              <a:rPr lang="sr-Cyrl-BA" sz="1485" i="1" dirty="0"/>
              <a:t>, дивљаштво, асоцијално схватање слободе“, </a:t>
            </a:r>
            <a:r>
              <a:rPr lang="sr-Cyrl-BA" sz="1485" dirty="0"/>
              <a:t>како дефинише „</a:t>
            </a:r>
            <a:r>
              <a:rPr lang="en-US" sz="1485" dirty="0"/>
              <a:t>Wikipedia</a:t>
            </a:r>
            <a:r>
              <a:rPr lang="sr-Cyrl-BA" sz="1485" dirty="0"/>
              <a:t>“ и каже да се обично повезује са спортским навијачима. </a:t>
            </a:r>
            <a:r>
              <a:rPr lang="sr-Cyrl-BA" sz="1485" dirty="0" err="1"/>
              <a:t>Овде</a:t>
            </a:r>
            <a:r>
              <a:rPr lang="sr-Cyrl-BA" sz="1485" dirty="0"/>
              <a:t> бих </a:t>
            </a:r>
            <a:r>
              <a:rPr lang="sr-Cyrl-BA" sz="1485" dirty="0" err="1"/>
              <a:t>желео</a:t>
            </a:r>
            <a:r>
              <a:rPr lang="sr-Cyrl-BA" sz="1485" dirty="0"/>
              <a:t> да направимо јасну разлику између ова два појма, јер ни у каквом лудилу се не могу доводити у исти кош. Појам „спортски навијач“ , бар како га  ја гледам и како сам вам васпитан по овом питању,  је </a:t>
            </a:r>
            <a:r>
              <a:rPr lang="sr-Cyrl-BA" sz="1485" dirty="0" err="1"/>
              <a:t>човек</a:t>
            </a:r>
            <a:r>
              <a:rPr lang="sr-Cyrl-BA" sz="1485" dirty="0"/>
              <a:t> који навија за одређени спортски клуб, и воли га највише на </a:t>
            </a:r>
            <a:r>
              <a:rPr lang="sr-Cyrl-BA" sz="1485" dirty="0" err="1"/>
              <a:t>свету</a:t>
            </a:r>
            <a:r>
              <a:rPr lang="sr-Cyrl-BA" sz="1485" dirty="0"/>
              <a:t>. Обично, нормално људско биће које воли спорт, једва чека </a:t>
            </a:r>
            <a:r>
              <a:rPr lang="sr-Cyrl-BA" sz="1485" dirty="0" err="1"/>
              <a:t>недељу</a:t>
            </a:r>
            <a:r>
              <a:rPr lang="sr-Cyrl-BA" sz="1485" dirty="0"/>
              <a:t> да купи карту и оде на стадион да мирно бодри свој тим, и после утакмице оде са другарима на пиво. „</a:t>
            </a:r>
            <a:r>
              <a:rPr lang="sr-Cyrl-BA" sz="1485" dirty="0" err="1"/>
              <a:t>Хулиган“је</a:t>
            </a:r>
            <a:r>
              <a:rPr lang="sr-Cyrl-BA" sz="1485" dirty="0"/>
              <a:t>, на огромну жалост  Србије углавном </a:t>
            </a:r>
            <a:r>
              <a:rPr lang="sr-Cyrl-BA" sz="1485" dirty="0" err="1"/>
              <a:t>малолетни</a:t>
            </a:r>
            <a:r>
              <a:rPr lang="sr-Cyrl-BA" sz="1485" dirty="0"/>
              <a:t> деликвент,  или дечко од 20 и кусур година, који припада одређеној навијачкој групи, неколико сати </a:t>
            </a:r>
            <a:r>
              <a:rPr lang="sr-Cyrl-BA" sz="1485" dirty="0" err="1"/>
              <a:t>пре</a:t>
            </a:r>
            <a:r>
              <a:rPr lang="sr-Cyrl-BA" sz="1485" dirty="0"/>
              <a:t> утакмице са екипом оде на тучу против навијача друге групе,  носи </a:t>
            </a:r>
            <a:r>
              <a:rPr lang="sr-Cyrl-BA" sz="1485" dirty="0" err="1"/>
              <a:t>фантомку</a:t>
            </a:r>
            <a:r>
              <a:rPr lang="sr-Cyrl-BA" sz="1485" dirty="0"/>
              <a:t> и  некад бејзбол палицу. На утакмице не долази због спорта и свог клуба, већ му је у глави искључиво насиље, навијање против другог клуба и националистички покличи који се </a:t>
            </a:r>
            <a:r>
              <a:rPr lang="sr-Cyrl-BA" sz="1485" dirty="0" err="1"/>
              <a:t>неретко</a:t>
            </a:r>
            <a:r>
              <a:rPr lang="sr-Cyrl-BA" sz="1485" dirty="0"/>
              <a:t> чују са трибина. Углавном имају своје вође које координирају и одређују шта ће ко радити.   Иако су у мањини у односу на поменуте „праве“ навијаче, </a:t>
            </a:r>
            <a:r>
              <a:rPr lang="sr-Cyrl-BA" sz="1485" dirty="0" err="1"/>
              <a:t>хулагаснке</a:t>
            </a:r>
            <a:r>
              <a:rPr lang="sr-Cyrl-BA" sz="1485" dirty="0"/>
              <a:t> групе су </a:t>
            </a:r>
            <a:r>
              <a:rPr lang="sr-Cyrl-BA" sz="1485" dirty="0" err="1"/>
              <a:t>доминатне</a:t>
            </a:r>
            <a:r>
              <a:rPr lang="sr-Cyrl-BA" sz="1485" dirty="0"/>
              <a:t> на трибинама и воде главну </a:t>
            </a:r>
            <a:r>
              <a:rPr lang="sr-Cyrl-BA" sz="1485" dirty="0" err="1"/>
              <a:t>реч</a:t>
            </a:r>
            <a:r>
              <a:rPr lang="sr-Cyrl-BA" sz="1485" dirty="0"/>
              <a:t> када је навијање о питању. Често навијаче које не навијају на начин као што је њихов називају „симпатизерима“ и на тај начин покушавају да поруче да је начин на који они воле и бодре клуб једино исправан.</a:t>
            </a:r>
            <a:endParaRPr lang="en-US" sz="1485" dirty="0"/>
          </a:p>
          <a:p>
            <a:pPr marL="0" indent="0">
              <a:buNone/>
            </a:pPr>
            <a:endParaRPr lang="sr-Cyrl-RS" sz="1485" dirty="0"/>
          </a:p>
        </p:txBody>
      </p:sp>
      <p:sp>
        <p:nvSpPr>
          <p:cNvPr id="3" name="TextBox 2"/>
          <p:cNvSpPr txBox="1"/>
          <p:nvPr/>
        </p:nvSpPr>
        <p:spPr>
          <a:xfrm>
            <a:off x="8604647" y="2919651"/>
            <a:ext cx="1320165" cy="777905"/>
          </a:xfrm>
          <a:prstGeom prst="rect">
            <a:avLst/>
          </a:prstGeom>
          <a:noFill/>
        </p:spPr>
        <p:txBody>
          <a:bodyPr wrap="square" rtlCol="0">
            <a:spAutoFit/>
          </a:bodyPr>
          <a:lstStyle/>
          <a:p>
            <a:pPr defTabSz="754380"/>
            <a:r>
              <a:rPr lang="sr-Cyrl-RS" sz="1485" dirty="0">
                <a:solidFill>
                  <a:srgbClr val="FF0000"/>
                </a:solidFill>
                <a:latin typeface="Calibri" panose="020F0502020204030204"/>
              </a:rPr>
              <a:t>Не </a:t>
            </a:r>
            <a:r>
              <a:rPr lang="sr-Cyrl-RS" sz="1485" dirty="0" err="1">
                <a:solidFill>
                  <a:srgbClr val="FF0000"/>
                </a:solidFill>
                <a:latin typeface="Calibri" panose="020F0502020204030204"/>
              </a:rPr>
              <a:t>википедију</a:t>
            </a:r>
            <a:r>
              <a:rPr lang="sr-Cyrl-RS" sz="1485" dirty="0">
                <a:solidFill>
                  <a:srgbClr val="FF0000"/>
                </a:solidFill>
                <a:latin typeface="Calibri" panose="020F0502020204030204"/>
              </a:rPr>
              <a:t>!!!</a:t>
            </a:r>
          </a:p>
          <a:p>
            <a:pPr defTabSz="754380"/>
            <a:r>
              <a:rPr lang="sr-Cyrl-RS" sz="1485" dirty="0">
                <a:solidFill>
                  <a:srgbClr val="FF0000"/>
                </a:solidFill>
                <a:latin typeface="Calibri" panose="020F0502020204030204"/>
              </a:rPr>
              <a:t>Зашто?</a:t>
            </a:r>
            <a:endParaRPr lang="en-US" sz="1485" dirty="0">
              <a:solidFill>
                <a:srgbClr val="FF0000"/>
              </a:solidFill>
              <a:latin typeface="Calibri" panose="020F0502020204030204"/>
            </a:endParaRPr>
          </a:p>
        </p:txBody>
      </p:sp>
      <p:sp>
        <p:nvSpPr>
          <p:cNvPr id="5" name="TextBox 4"/>
          <p:cNvSpPr txBox="1"/>
          <p:nvPr/>
        </p:nvSpPr>
        <p:spPr>
          <a:xfrm>
            <a:off x="8363665" y="4717125"/>
            <a:ext cx="1561148" cy="1463478"/>
          </a:xfrm>
          <a:prstGeom prst="rect">
            <a:avLst/>
          </a:prstGeom>
          <a:noFill/>
        </p:spPr>
        <p:txBody>
          <a:bodyPr wrap="square" rtlCol="0">
            <a:spAutoFit/>
          </a:bodyPr>
          <a:lstStyle/>
          <a:p>
            <a:pPr defTabSz="754380"/>
            <a:r>
              <a:rPr lang="sr-Cyrl-RS" sz="1485" dirty="0">
                <a:solidFill>
                  <a:srgbClr val="FF0000"/>
                </a:solidFill>
                <a:latin typeface="Calibri" panose="020F0502020204030204"/>
              </a:rPr>
              <a:t>Уместо ове колоквијалне реченице, наћи извор који описује српске хулигане </a:t>
            </a:r>
            <a:endParaRPr lang="en-US" sz="1485" dirty="0">
              <a:solidFill>
                <a:srgbClr val="FF0000"/>
              </a:solidFill>
              <a:latin typeface="Calibri" panose="020F0502020204030204"/>
            </a:endParaRPr>
          </a:p>
        </p:txBody>
      </p:sp>
      <p:sp>
        <p:nvSpPr>
          <p:cNvPr id="6" name="Right Arrow 5"/>
          <p:cNvSpPr/>
          <p:nvPr/>
        </p:nvSpPr>
        <p:spPr>
          <a:xfrm rot="1036003" flipH="1" flipV="1">
            <a:off x="3022761" y="5881859"/>
            <a:ext cx="1097517" cy="443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a:solidFill>
                <a:prstClr val="white"/>
              </a:solidFill>
              <a:latin typeface="Calibri" panose="020F0502020204030204"/>
            </a:endParaRPr>
          </a:p>
        </p:txBody>
      </p:sp>
      <p:sp>
        <p:nvSpPr>
          <p:cNvPr id="7" name="TextBox 6"/>
          <p:cNvSpPr txBox="1"/>
          <p:nvPr/>
        </p:nvSpPr>
        <p:spPr>
          <a:xfrm>
            <a:off x="4177972" y="5932932"/>
            <a:ext cx="1385649" cy="777905"/>
          </a:xfrm>
          <a:prstGeom prst="rect">
            <a:avLst/>
          </a:prstGeom>
          <a:noFill/>
        </p:spPr>
        <p:txBody>
          <a:bodyPr wrap="square" rtlCol="0">
            <a:spAutoFit/>
          </a:bodyPr>
          <a:lstStyle/>
          <a:p>
            <a:pPr defTabSz="754380"/>
            <a:r>
              <a:rPr lang="sr-Cyrl-RS" sz="1485" dirty="0">
                <a:solidFill>
                  <a:srgbClr val="FF0000"/>
                </a:solidFill>
                <a:latin typeface="Calibri" panose="020F0502020204030204"/>
              </a:rPr>
              <a:t>Наћи и навести изворе!!!</a:t>
            </a:r>
            <a:endParaRPr lang="en-US" sz="1485" dirty="0">
              <a:solidFill>
                <a:srgbClr val="FF0000"/>
              </a:solidFill>
              <a:latin typeface="Calibri" panose="020F0502020204030204"/>
            </a:endParaRPr>
          </a:p>
        </p:txBody>
      </p:sp>
    </p:spTree>
    <p:extLst>
      <p:ext uri="{BB962C8B-B14F-4D97-AF65-F5344CB8AC3E}">
        <p14:creationId xmlns:p14="http://schemas.microsoft.com/office/powerpoint/2010/main" val="1430551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638" y="1724562"/>
            <a:ext cx="8298180" cy="4667726"/>
          </a:xfrm>
          <a:prstGeom prst="rect">
            <a:avLst/>
          </a:prstGeom>
        </p:spPr>
      </p:pic>
      <p:sp>
        <p:nvSpPr>
          <p:cNvPr id="21506" name="Slide Number Placeholder 3"/>
          <p:cNvSpPr>
            <a:spLocks noGrp="1"/>
          </p:cNvSpPr>
          <p:nvPr>
            <p:ph type="sldNum" sz="quarter" idx="12"/>
          </p:nvPr>
        </p:nvSpPr>
        <p:spPr bwMode="auto">
          <a:xfrm>
            <a:off x="8363664" y="6103503"/>
            <a:ext cx="314325" cy="3012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612934" indent="-235744">
              <a:defRPr>
                <a:solidFill>
                  <a:schemeClr val="tx1"/>
                </a:solidFill>
                <a:latin typeface="Arial" panose="020B0604020202020204" pitchFamily="34" charset="0"/>
              </a:defRPr>
            </a:lvl2pPr>
            <a:lvl3pPr marL="942975" indent="-188595">
              <a:defRPr>
                <a:solidFill>
                  <a:schemeClr val="tx1"/>
                </a:solidFill>
                <a:latin typeface="Arial" panose="020B0604020202020204" pitchFamily="34" charset="0"/>
              </a:defRPr>
            </a:lvl3pPr>
            <a:lvl4pPr marL="1320165" indent="-188595">
              <a:defRPr>
                <a:solidFill>
                  <a:schemeClr val="tx1"/>
                </a:solidFill>
                <a:latin typeface="Arial" panose="020B0604020202020204" pitchFamily="34" charset="0"/>
              </a:defRPr>
            </a:lvl4pPr>
            <a:lvl5pPr marL="1697355" indent="-188595">
              <a:defRPr>
                <a:solidFill>
                  <a:schemeClr val="tx1"/>
                </a:solidFill>
                <a:latin typeface="Arial" panose="020B0604020202020204" pitchFamily="34" charset="0"/>
              </a:defRPr>
            </a:lvl5pPr>
            <a:lvl6pPr marL="2074545" indent="-188595" eaLnBrk="0" fontAlgn="base" hangingPunct="0">
              <a:spcBef>
                <a:spcPct val="0"/>
              </a:spcBef>
              <a:spcAft>
                <a:spcPct val="0"/>
              </a:spcAft>
              <a:defRPr>
                <a:solidFill>
                  <a:schemeClr val="tx1"/>
                </a:solidFill>
                <a:latin typeface="Arial" panose="020B0604020202020204" pitchFamily="34" charset="0"/>
              </a:defRPr>
            </a:lvl6pPr>
            <a:lvl7pPr marL="2451735" indent="-188595" eaLnBrk="0" fontAlgn="base" hangingPunct="0">
              <a:spcBef>
                <a:spcPct val="0"/>
              </a:spcBef>
              <a:spcAft>
                <a:spcPct val="0"/>
              </a:spcAft>
              <a:defRPr>
                <a:solidFill>
                  <a:schemeClr val="tx1"/>
                </a:solidFill>
                <a:latin typeface="Arial" panose="020B0604020202020204" pitchFamily="34" charset="0"/>
              </a:defRPr>
            </a:lvl7pPr>
            <a:lvl8pPr marL="2828925" indent="-188595" eaLnBrk="0" fontAlgn="base" hangingPunct="0">
              <a:spcBef>
                <a:spcPct val="0"/>
              </a:spcBef>
              <a:spcAft>
                <a:spcPct val="0"/>
              </a:spcAft>
              <a:defRPr>
                <a:solidFill>
                  <a:schemeClr val="tx1"/>
                </a:solidFill>
                <a:latin typeface="Arial" panose="020B0604020202020204" pitchFamily="34" charset="0"/>
              </a:defRPr>
            </a:lvl8pPr>
            <a:lvl9pPr marL="3206115" indent="-188595" eaLnBrk="0" fontAlgn="base" hangingPunct="0">
              <a:spcBef>
                <a:spcPct val="0"/>
              </a:spcBef>
              <a:spcAft>
                <a:spcPct val="0"/>
              </a:spcAft>
              <a:defRPr>
                <a:solidFill>
                  <a:schemeClr val="tx1"/>
                </a:solidFill>
                <a:latin typeface="Arial" panose="020B0604020202020204" pitchFamily="34" charset="0"/>
              </a:defRPr>
            </a:lvl9pPr>
          </a:lstStyle>
          <a:p>
            <a:pPr defTabSz="754380"/>
            <a:fld id="{2D21BFBA-6929-49F1-92FC-C4035DE83614}" type="slidenum">
              <a:rPr lang="en-US" altLang="sr-Latn-RS" sz="825" b="1">
                <a:solidFill>
                  <a:srgbClr val="898989"/>
                </a:solidFill>
                <a:latin typeface="Calibri" panose="020F0502020204030204" pitchFamily="34" charset="0"/>
              </a:rPr>
              <a:pPr defTabSz="754380"/>
              <a:t>32</a:t>
            </a:fld>
            <a:endParaRPr lang="en-US" altLang="sr-Latn-RS" sz="825" b="1">
              <a:solidFill>
                <a:srgbClr val="898989"/>
              </a:solidFill>
              <a:latin typeface="Calibri" panose="020F0502020204030204" pitchFamily="34" charset="0"/>
            </a:endParaRPr>
          </a:p>
        </p:txBody>
      </p:sp>
      <p:sp>
        <p:nvSpPr>
          <p:cNvPr id="21507" name="Slide Number Placeholder 3"/>
          <p:cNvSpPr>
            <a:spLocks noGrp="1"/>
          </p:cNvSpPr>
          <p:nvPr/>
        </p:nvSpPr>
        <p:spPr bwMode="auto">
          <a:xfrm>
            <a:off x="1377791" y="6180773"/>
            <a:ext cx="377190" cy="37719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754380"/>
            <a:fld id="{0367DFE8-8C67-4142-9617-C6F75FCDA45E}" type="slidenum">
              <a:rPr lang="en-US" altLang="en-US" sz="1155">
                <a:solidFill>
                  <a:srgbClr val="FFFFFF"/>
                </a:solidFill>
                <a:latin typeface="Calibri" panose="020F0502020204030204" pitchFamily="34" charset="0"/>
              </a:rPr>
              <a:pPr algn="ctr" defTabSz="754380"/>
              <a:t>32</a:t>
            </a:fld>
            <a:endParaRPr lang="en-US" altLang="en-US" sz="1155">
              <a:solidFill>
                <a:srgbClr val="FFFFFF"/>
              </a:solidFill>
              <a:latin typeface="Calibri" panose="020F0502020204030204" pitchFamily="34" charset="0"/>
            </a:endParaRPr>
          </a:p>
        </p:txBody>
      </p:sp>
      <p:pic>
        <p:nvPicPr>
          <p:cNvPr id="21508" name="Picture 8"/>
          <p:cNvPicPr>
            <a:picLocks noChangeAspect="1"/>
          </p:cNvPicPr>
          <p:nvPr/>
        </p:nvPicPr>
        <p:blipFill>
          <a:blip r:embed="rId3" cstate="print">
            <a:extLst>
              <a:ext uri="{28A0092B-C50C-407E-A947-70E740481C1C}">
                <a14:useLocalDpi xmlns:a14="http://schemas.microsoft.com/office/drawing/2010/main" val="0"/>
              </a:ext>
            </a:extLst>
          </a:blip>
          <a:srcRect l="2386" t="47746" r="68410"/>
          <a:stretch>
            <a:fillRect/>
          </a:stretch>
        </p:blipFill>
        <p:spPr bwMode="auto">
          <a:xfrm>
            <a:off x="6469858" y="1189554"/>
            <a:ext cx="2202894" cy="45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57300" y="1055965"/>
            <a:ext cx="7543800" cy="88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7300" y="6404730"/>
            <a:ext cx="7543800" cy="31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7754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bwMode="auto">
          <a:xfrm>
            <a:off x="8363664" y="6103503"/>
            <a:ext cx="314325" cy="3012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612934" indent="-235744">
              <a:defRPr>
                <a:solidFill>
                  <a:schemeClr val="tx1"/>
                </a:solidFill>
                <a:latin typeface="Arial" panose="020B0604020202020204" pitchFamily="34" charset="0"/>
              </a:defRPr>
            </a:lvl2pPr>
            <a:lvl3pPr marL="942975" indent="-188595">
              <a:defRPr>
                <a:solidFill>
                  <a:schemeClr val="tx1"/>
                </a:solidFill>
                <a:latin typeface="Arial" panose="020B0604020202020204" pitchFamily="34" charset="0"/>
              </a:defRPr>
            </a:lvl3pPr>
            <a:lvl4pPr marL="1320165" indent="-188595">
              <a:defRPr>
                <a:solidFill>
                  <a:schemeClr val="tx1"/>
                </a:solidFill>
                <a:latin typeface="Arial" panose="020B0604020202020204" pitchFamily="34" charset="0"/>
              </a:defRPr>
            </a:lvl4pPr>
            <a:lvl5pPr marL="1697355" indent="-188595">
              <a:defRPr>
                <a:solidFill>
                  <a:schemeClr val="tx1"/>
                </a:solidFill>
                <a:latin typeface="Arial" panose="020B0604020202020204" pitchFamily="34" charset="0"/>
              </a:defRPr>
            </a:lvl5pPr>
            <a:lvl6pPr marL="2074545" indent="-188595" eaLnBrk="0" fontAlgn="base" hangingPunct="0">
              <a:spcBef>
                <a:spcPct val="0"/>
              </a:spcBef>
              <a:spcAft>
                <a:spcPct val="0"/>
              </a:spcAft>
              <a:defRPr>
                <a:solidFill>
                  <a:schemeClr val="tx1"/>
                </a:solidFill>
                <a:latin typeface="Arial" panose="020B0604020202020204" pitchFamily="34" charset="0"/>
              </a:defRPr>
            </a:lvl6pPr>
            <a:lvl7pPr marL="2451735" indent="-188595" eaLnBrk="0" fontAlgn="base" hangingPunct="0">
              <a:spcBef>
                <a:spcPct val="0"/>
              </a:spcBef>
              <a:spcAft>
                <a:spcPct val="0"/>
              </a:spcAft>
              <a:defRPr>
                <a:solidFill>
                  <a:schemeClr val="tx1"/>
                </a:solidFill>
                <a:latin typeface="Arial" panose="020B0604020202020204" pitchFamily="34" charset="0"/>
              </a:defRPr>
            </a:lvl7pPr>
            <a:lvl8pPr marL="2828925" indent="-188595" eaLnBrk="0" fontAlgn="base" hangingPunct="0">
              <a:spcBef>
                <a:spcPct val="0"/>
              </a:spcBef>
              <a:spcAft>
                <a:spcPct val="0"/>
              </a:spcAft>
              <a:defRPr>
                <a:solidFill>
                  <a:schemeClr val="tx1"/>
                </a:solidFill>
                <a:latin typeface="Arial" panose="020B0604020202020204" pitchFamily="34" charset="0"/>
              </a:defRPr>
            </a:lvl8pPr>
            <a:lvl9pPr marL="3206115" indent="-188595" eaLnBrk="0" fontAlgn="base" hangingPunct="0">
              <a:spcBef>
                <a:spcPct val="0"/>
              </a:spcBef>
              <a:spcAft>
                <a:spcPct val="0"/>
              </a:spcAft>
              <a:defRPr>
                <a:solidFill>
                  <a:schemeClr val="tx1"/>
                </a:solidFill>
                <a:latin typeface="Arial" panose="020B0604020202020204" pitchFamily="34" charset="0"/>
              </a:defRPr>
            </a:lvl9pPr>
          </a:lstStyle>
          <a:p>
            <a:pPr defTabSz="754380"/>
            <a:fld id="{2D21BFBA-6929-49F1-92FC-C4035DE83614}" type="slidenum">
              <a:rPr lang="en-US" altLang="sr-Latn-RS" sz="825" b="1">
                <a:solidFill>
                  <a:srgbClr val="898989"/>
                </a:solidFill>
                <a:latin typeface="Calibri" panose="020F0502020204030204" pitchFamily="34" charset="0"/>
              </a:rPr>
              <a:pPr defTabSz="754380"/>
              <a:t>33</a:t>
            </a:fld>
            <a:endParaRPr lang="en-US" altLang="sr-Latn-RS" sz="825" b="1">
              <a:solidFill>
                <a:srgbClr val="898989"/>
              </a:solidFill>
              <a:latin typeface="Calibri" panose="020F0502020204030204" pitchFamily="34" charset="0"/>
            </a:endParaRPr>
          </a:p>
        </p:txBody>
      </p:sp>
      <p:sp>
        <p:nvSpPr>
          <p:cNvPr id="21507" name="Slide Number Placeholder 3"/>
          <p:cNvSpPr>
            <a:spLocks noGrp="1"/>
          </p:cNvSpPr>
          <p:nvPr/>
        </p:nvSpPr>
        <p:spPr bwMode="auto">
          <a:xfrm>
            <a:off x="1377791" y="6180773"/>
            <a:ext cx="377190" cy="37719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754380"/>
            <a:fld id="{0367DFE8-8C67-4142-9617-C6F75FCDA45E}" type="slidenum">
              <a:rPr lang="en-US" altLang="en-US" sz="1155">
                <a:solidFill>
                  <a:srgbClr val="FFFFFF"/>
                </a:solidFill>
                <a:latin typeface="Calibri" panose="020F0502020204030204" pitchFamily="34" charset="0"/>
              </a:rPr>
              <a:pPr algn="ctr" defTabSz="754380"/>
              <a:t>33</a:t>
            </a:fld>
            <a:endParaRPr lang="en-US" altLang="en-US" sz="1155">
              <a:solidFill>
                <a:srgbClr val="FFFFFF"/>
              </a:solidFill>
              <a:latin typeface="Calibri" panose="020F0502020204030204" pitchFamily="34" charset="0"/>
            </a:endParaRPr>
          </a:p>
        </p:txBody>
      </p:sp>
      <p:pic>
        <p:nvPicPr>
          <p:cNvPr id="21508" name="Picture 8"/>
          <p:cNvPicPr>
            <a:picLocks noChangeAspect="1"/>
          </p:cNvPicPr>
          <p:nvPr/>
        </p:nvPicPr>
        <p:blipFill>
          <a:blip r:embed="rId2" cstate="print">
            <a:extLst>
              <a:ext uri="{28A0092B-C50C-407E-A947-70E740481C1C}">
                <a14:useLocalDpi xmlns:a14="http://schemas.microsoft.com/office/drawing/2010/main" val="0"/>
              </a:ext>
            </a:extLst>
          </a:blip>
          <a:srcRect l="2386" t="47746" r="68410"/>
          <a:stretch>
            <a:fillRect/>
          </a:stretch>
        </p:blipFill>
        <p:spPr bwMode="auto">
          <a:xfrm>
            <a:off x="6469858" y="1189554"/>
            <a:ext cx="2202894" cy="45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3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055965"/>
            <a:ext cx="7543800" cy="88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7300" y="6404730"/>
            <a:ext cx="7543800" cy="31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7070B90F-1891-4B30-8EE0-569CD1CC389C}"/>
              </a:ext>
            </a:extLst>
          </p:cNvPr>
          <p:cNvPicPr>
            <a:picLocks noChangeAspect="1"/>
          </p:cNvPicPr>
          <p:nvPr/>
        </p:nvPicPr>
        <p:blipFill>
          <a:blip r:embed="rId5"/>
          <a:stretch>
            <a:fillRect/>
          </a:stretch>
        </p:blipFill>
        <p:spPr>
          <a:xfrm>
            <a:off x="1343881" y="2169969"/>
            <a:ext cx="7525300" cy="4010803"/>
          </a:xfrm>
          <a:prstGeom prst="rect">
            <a:avLst/>
          </a:prstGeom>
        </p:spPr>
      </p:pic>
    </p:spTree>
    <p:extLst>
      <p:ext uri="{BB962C8B-B14F-4D97-AF65-F5344CB8AC3E}">
        <p14:creationId xmlns:p14="http://schemas.microsoft.com/office/powerpoint/2010/main" val="181477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bwMode="auto">
          <a:xfrm>
            <a:off x="8363664" y="6103503"/>
            <a:ext cx="314325" cy="3012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612934" indent="-235744">
              <a:defRPr>
                <a:solidFill>
                  <a:schemeClr val="tx1"/>
                </a:solidFill>
                <a:latin typeface="Arial" panose="020B0604020202020204" pitchFamily="34" charset="0"/>
              </a:defRPr>
            </a:lvl2pPr>
            <a:lvl3pPr marL="942975" indent="-188595">
              <a:defRPr>
                <a:solidFill>
                  <a:schemeClr val="tx1"/>
                </a:solidFill>
                <a:latin typeface="Arial" panose="020B0604020202020204" pitchFamily="34" charset="0"/>
              </a:defRPr>
            </a:lvl3pPr>
            <a:lvl4pPr marL="1320165" indent="-188595">
              <a:defRPr>
                <a:solidFill>
                  <a:schemeClr val="tx1"/>
                </a:solidFill>
                <a:latin typeface="Arial" panose="020B0604020202020204" pitchFamily="34" charset="0"/>
              </a:defRPr>
            </a:lvl4pPr>
            <a:lvl5pPr marL="1697355" indent="-188595">
              <a:defRPr>
                <a:solidFill>
                  <a:schemeClr val="tx1"/>
                </a:solidFill>
                <a:latin typeface="Arial" panose="020B0604020202020204" pitchFamily="34" charset="0"/>
              </a:defRPr>
            </a:lvl5pPr>
            <a:lvl6pPr marL="2074545" indent="-188595" eaLnBrk="0" fontAlgn="base" hangingPunct="0">
              <a:spcBef>
                <a:spcPct val="0"/>
              </a:spcBef>
              <a:spcAft>
                <a:spcPct val="0"/>
              </a:spcAft>
              <a:defRPr>
                <a:solidFill>
                  <a:schemeClr val="tx1"/>
                </a:solidFill>
                <a:latin typeface="Arial" panose="020B0604020202020204" pitchFamily="34" charset="0"/>
              </a:defRPr>
            </a:lvl6pPr>
            <a:lvl7pPr marL="2451735" indent="-188595" eaLnBrk="0" fontAlgn="base" hangingPunct="0">
              <a:spcBef>
                <a:spcPct val="0"/>
              </a:spcBef>
              <a:spcAft>
                <a:spcPct val="0"/>
              </a:spcAft>
              <a:defRPr>
                <a:solidFill>
                  <a:schemeClr val="tx1"/>
                </a:solidFill>
                <a:latin typeface="Arial" panose="020B0604020202020204" pitchFamily="34" charset="0"/>
              </a:defRPr>
            </a:lvl7pPr>
            <a:lvl8pPr marL="2828925" indent="-188595" eaLnBrk="0" fontAlgn="base" hangingPunct="0">
              <a:spcBef>
                <a:spcPct val="0"/>
              </a:spcBef>
              <a:spcAft>
                <a:spcPct val="0"/>
              </a:spcAft>
              <a:defRPr>
                <a:solidFill>
                  <a:schemeClr val="tx1"/>
                </a:solidFill>
                <a:latin typeface="Arial" panose="020B0604020202020204" pitchFamily="34" charset="0"/>
              </a:defRPr>
            </a:lvl8pPr>
            <a:lvl9pPr marL="3206115" indent="-188595" eaLnBrk="0" fontAlgn="base" hangingPunct="0">
              <a:spcBef>
                <a:spcPct val="0"/>
              </a:spcBef>
              <a:spcAft>
                <a:spcPct val="0"/>
              </a:spcAft>
              <a:defRPr>
                <a:solidFill>
                  <a:schemeClr val="tx1"/>
                </a:solidFill>
                <a:latin typeface="Arial" panose="020B0604020202020204" pitchFamily="34" charset="0"/>
              </a:defRPr>
            </a:lvl9pPr>
          </a:lstStyle>
          <a:p>
            <a:pPr defTabSz="754380"/>
            <a:fld id="{2D21BFBA-6929-49F1-92FC-C4035DE83614}" type="slidenum">
              <a:rPr lang="en-US" altLang="sr-Latn-RS" sz="825" b="1">
                <a:solidFill>
                  <a:srgbClr val="898989"/>
                </a:solidFill>
                <a:latin typeface="Calibri" panose="020F0502020204030204" pitchFamily="34" charset="0"/>
              </a:rPr>
              <a:pPr defTabSz="754380"/>
              <a:t>34</a:t>
            </a:fld>
            <a:endParaRPr lang="en-US" altLang="sr-Latn-RS" sz="825" b="1">
              <a:solidFill>
                <a:srgbClr val="898989"/>
              </a:solidFill>
              <a:latin typeface="Calibri" panose="020F0502020204030204" pitchFamily="34" charset="0"/>
            </a:endParaRPr>
          </a:p>
        </p:txBody>
      </p:sp>
      <p:sp>
        <p:nvSpPr>
          <p:cNvPr id="21507" name="Slide Number Placeholder 3"/>
          <p:cNvSpPr>
            <a:spLocks noGrp="1"/>
          </p:cNvSpPr>
          <p:nvPr/>
        </p:nvSpPr>
        <p:spPr bwMode="auto">
          <a:xfrm>
            <a:off x="1377791" y="6180773"/>
            <a:ext cx="377190" cy="37719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754380"/>
            <a:fld id="{0367DFE8-8C67-4142-9617-C6F75FCDA45E}" type="slidenum">
              <a:rPr lang="en-US" altLang="en-US" sz="1155">
                <a:solidFill>
                  <a:srgbClr val="FFFFFF"/>
                </a:solidFill>
                <a:latin typeface="Calibri" panose="020F0502020204030204" pitchFamily="34" charset="0"/>
              </a:rPr>
              <a:pPr algn="ctr" defTabSz="754380"/>
              <a:t>34</a:t>
            </a:fld>
            <a:endParaRPr lang="en-US" altLang="en-US" sz="1155">
              <a:solidFill>
                <a:srgbClr val="FFFFFF"/>
              </a:solidFill>
              <a:latin typeface="Calibri" panose="020F0502020204030204" pitchFamily="34" charset="0"/>
            </a:endParaRPr>
          </a:p>
        </p:txBody>
      </p:sp>
      <p:pic>
        <p:nvPicPr>
          <p:cNvPr id="21508" name="Picture 8"/>
          <p:cNvPicPr>
            <a:picLocks noChangeAspect="1"/>
          </p:cNvPicPr>
          <p:nvPr/>
        </p:nvPicPr>
        <p:blipFill>
          <a:blip r:embed="rId2" cstate="print">
            <a:extLst>
              <a:ext uri="{28A0092B-C50C-407E-A947-70E740481C1C}">
                <a14:useLocalDpi xmlns:a14="http://schemas.microsoft.com/office/drawing/2010/main" val="0"/>
              </a:ext>
            </a:extLst>
          </a:blip>
          <a:srcRect l="2386" t="47746" r="68410"/>
          <a:stretch>
            <a:fillRect/>
          </a:stretch>
        </p:blipFill>
        <p:spPr bwMode="auto">
          <a:xfrm>
            <a:off x="6469858" y="1189554"/>
            <a:ext cx="2202894" cy="45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3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055965"/>
            <a:ext cx="7543800" cy="88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7300" y="6404730"/>
            <a:ext cx="7543800" cy="31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C0396449-ECA1-4470-A866-4F4C3B94E1B9}"/>
              </a:ext>
            </a:extLst>
          </p:cNvPr>
          <p:cNvPicPr>
            <a:picLocks noChangeAspect="1"/>
          </p:cNvPicPr>
          <p:nvPr/>
        </p:nvPicPr>
        <p:blipFill>
          <a:blip r:embed="rId5"/>
          <a:stretch>
            <a:fillRect/>
          </a:stretch>
        </p:blipFill>
        <p:spPr>
          <a:xfrm>
            <a:off x="1246667" y="2285999"/>
            <a:ext cx="7587244" cy="3926349"/>
          </a:xfrm>
          <a:prstGeom prst="rect">
            <a:avLst/>
          </a:prstGeom>
        </p:spPr>
      </p:pic>
    </p:spTree>
    <p:extLst>
      <p:ext uri="{BB962C8B-B14F-4D97-AF65-F5344CB8AC3E}">
        <p14:creationId xmlns:p14="http://schemas.microsoft.com/office/powerpoint/2010/main" val="3734423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697355" y="1866663"/>
            <a:ext cx="6506528" cy="1093589"/>
          </a:xfrm>
        </p:spPr>
        <p:txBody>
          <a:bodyPr>
            <a:normAutofit fontScale="90000"/>
          </a:bodyPr>
          <a:lstStyle/>
          <a:p>
            <a:r>
              <a:rPr lang="sr-Latn-CS"/>
              <a:t>                          </a:t>
            </a:r>
            <a:br>
              <a:rPr lang="sr-Latn-CS"/>
            </a:br>
            <a:r>
              <a:rPr lang="sr-Latn-CS"/>
              <a:t>         </a:t>
            </a:r>
            <a:br>
              <a:rPr lang="sr-Latn-CS"/>
            </a:br>
            <a:r>
              <a:rPr lang="sr-Cyrl-RS"/>
              <a:t>Питања</a:t>
            </a:r>
            <a:r>
              <a:rPr lang="sr-Latn-CS"/>
              <a:t>? </a:t>
            </a:r>
            <a:br>
              <a:rPr lang="sr-Cyrl-RS"/>
            </a:br>
            <a:r>
              <a:rPr lang="sr-Cyrl-RS"/>
              <a:t>Коментари</a:t>
            </a:r>
            <a:r>
              <a:rPr lang="sr-Latn-CS"/>
              <a:t>?</a:t>
            </a:r>
            <a:br>
              <a:rPr lang="sr-Cyrl-RS"/>
            </a:br>
            <a:r>
              <a:rPr lang="sr-Cyrl-RS"/>
              <a:t>Примедбе?</a:t>
            </a:r>
            <a:endParaRPr lang="en-US"/>
          </a:p>
        </p:txBody>
      </p:sp>
      <p:sp>
        <p:nvSpPr>
          <p:cNvPr id="3" name="Content Placeholder 2"/>
          <p:cNvSpPr>
            <a:spLocks noGrp="1"/>
          </p:cNvSpPr>
          <p:nvPr>
            <p:ph idx="1"/>
          </p:nvPr>
        </p:nvSpPr>
        <p:spPr/>
        <p:txBody>
          <a:bodyPr>
            <a:normAutofit/>
          </a:bodyPr>
          <a:lstStyle/>
          <a:p>
            <a:pPr>
              <a:defRPr/>
            </a:pPr>
            <a:endParaRPr lang="sr-Latn-CS" dirty="0"/>
          </a:p>
          <a:p>
            <a:pPr>
              <a:defRPr/>
            </a:pPr>
            <a:endParaRPr lang="sr-Latn-CS" dirty="0"/>
          </a:p>
          <a:p>
            <a:pPr>
              <a:defRPr/>
            </a:pPr>
            <a:endParaRPr lang="sr-Latn-CS" dirty="0"/>
          </a:p>
          <a:p>
            <a:pPr marL="0" indent="0">
              <a:buNone/>
              <a:defRPr/>
            </a:pPr>
            <a:r>
              <a:rPr lang="sr-Latn-CS" dirty="0"/>
              <a:t>       </a:t>
            </a:r>
            <a:endParaRPr lang="sr-Cyrl-RS" dirty="0"/>
          </a:p>
          <a:p>
            <a:pPr marL="0" indent="0">
              <a:buNone/>
              <a:defRPr/>
            </a:pPr>
            <a:r>
              <a:rPr lang="sr-Latn-CS" dirty="0"/>
              <a:t> </a:t>
            </a:r>
            <a:r>
              <a:rPr lang="sr-Cyrl-RS" dirty="0"/>
              <a:t>Хвала</a:t>
            </a:r>
            <a:r>
              <a:rPr lang="sr-Latn-CS" sz="2805" dirty="0"/>
              <a:t> ! ! !</a:t>
            </a:r>
          </a:p>
          <a:p>
            <a:pPr>
              <a:defRPr/>
            </a:pPr>
            <a:endParaRPr lang="sr-Latn-CS" dirty="0"/>
          </a:p>
          <a:p>
            <a:pPr>
              <a:defRPr/>
            </a:pPr>
            <a:endParaRPr lang="sr-Latn-CS" dirty="0"/>
          </a:p>
          <a:p>
            <a:pPr>
              <a:defRPr/>
            </a:pPr>
            <a:r>
              <a:rPr lang="sr-Latn-CS" dirty="0">
                <a:hlinkClick r:id="rId2"/>
              </a:rPr>
              <a:t>apavlovic@fzs.edu.rs</a:t>
            </a:r>
            <a:endParaRPr lang="sr-Latn-CS" dirty="0"/>
          </a:p>
          <a:p>
            <a:pPr>
              <a:defRPr/>
            </a:pPr>
            <a:r>
              <a:rPr lang="sr-Latn-CS" dirty="0">
                <a:hlinkClick r:id="rId3"/>
              </a:rPr>
              <a:t>pavlaleks@gmail.com</a:t>
            </a:r>
            <a:r>
              <a:rPr lang="sr-Latn-CS" dirty="0"/>
              <a:t> </a:t>
            </a:r>
            <a:endParaRPr lang="en-US" dirty="0"/>
          </a:p>
        </p:txBody>
      </p:sp>
      <p:sp>
        <p:nvSpPr>
          <p:cNvPr id="225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612934" indent="-235744">
              <a:defRPr>
                <a:solidFill>
                  <a:schemeClr val="tx1"/>
                </a:solidFill>
                <a:latin typeface="Arial" panose="020B0604020202020204" pitchFamily="34" charset="0"/>
              </a:defRPr>
            </a:lvl2pPr>
            <a:lvl3pPr marL="942975" indent="-188595">
              <a:defRPr>
                <a:solidFill>
                  <a:schemeClr val="tx1"/>
                </a:solidFill>
                <a:latin typeface="Arial" panose="020B0604020202020204" pitchFamily="34" charset="0"/>
              </a:defRPr>
            </a:lvl3pPr>
            <a:lvl4pPr marL="1320165" indent="-188595">
              <a:defRPr>
                <a:solidFill>
                  <a:schemeClr val="tx1"/>
                </a:solidFill>
                <a:latin typeface="Arial" panose="020B0604020202020204" pitchFamily="34" charset="0"/>
              </a:defRPr>
            </a:lvl4pPr>
            <a:lvl5pPr marL="1697355" indent="-188595">
              <a:defRPr>
                <a:solidFill>
                  <a:schemeClr val="tx1"/>
                </a:solidFill>
                <a:latin typeface="Arial" panose="020B0604020202020204" pitchFamily="34" charset="0"/>
              </a:defRPr>
            </a:lvl5pPr>
            <a:lvl6pPr marL="2074545" indent="-188595" eaLnBrk="0" fontAlgn="base" hangingPunct="0">
              <a:spcBef>
                <a:spcPct val="0"/>
              </a:spcBef>
              <a:spcAft>
                <a:spcPct val="0"/>
              </a:spcAft>
              <a:defRPr>
                <a:solidFill>
                  <a:schemeClr val="tx1"/>
                </a:solidFill>
                <a:latin typeface="Arial" panose="020B0604020202020204" pitchFamily="34" charset="0"/>
              </a:defRPr>
            </a:lvl6pPr>
            <a:lvl7pPr marL="2451735" indent="-188595" eaLnBrk="0" fontAlgn="base" hangingPunct="0">
              <a:spcBef>
                <a:spcPct val="0"/>
              </a:spcBef>
              <a:spcAft>
                <a:spcPct val="0"/>
              </a:spcAft>
              <a:defRPr>
                <a:solidFill>
                  <a:schemeClr val="tx1"/>
                </a:solidFill>
                <a:latin typeface="Arial" panose="020B0604020202020204" pitchFamily="34" charset="0"/>
              </a:defRPr>
            </a:lvl7pPr>
            <a:lvl8pPr marL="2828925" indent="-188595" eaLnBrk="0" fontAlgn="base" hangingPunct="0">
              <a:spcBef>
                <a:spcPct val="0"/>
              </a:spcBef>
              <a:spcAft>
                <a:spcPct val="0"/>
              </a:spcAft>
              <a:defRPr>
                <a:solidFill>
                  <a:schemeClr val="tx1"/>
                </a:solidFill>
                <a:latin typeface="Arial" panose="020B0604020202020204" pitchFamily="34" charset="0"/>
              </a:defRPr>
            </a:lvl8pPr>
            <a:lvl9pPr marL="3206115" indent="-188595" eaLnBrk="0" fontAlgn="base" hangingPunct="0">
              <a:spcBef>
                <a:spcPct val="0"/>
              </a:spcBef>
              <a:spcAft>
                <a:spcPct val="0"/>
              </a:spcAft>
              <a:defRPr>
                <a:solidFill>
                  <a:schemeClr val="tx1"/>
                </a:solidFill>
                <a:latin typeface="Arial" panose="020B0604020202020204" pitchFamily="34" charset="0"/>
              </a:defRPr>
            </a:lvl9pPr>
          </a:lstStyle>
          <a:p>
            <a:pPr defTabSz="754380"/>
            <a:fld id="{B0E0B106-AC32-4798-8F50-A008C6979D09}" type="slidenum">
              <a:rPr lang="en-US" altLang="sr-Latn-RS">
                <a:solidFill>
                  <a:srgbClr val="898989"/>
                </a:solidFill>
              </a:rPr>
              <a:pPr defTabSz="754380"/>
              <a:t>35</a:t>
            </a:fld>
            <a:endParaRPr lang="en-US" altLang="sr-Latn-RS">
              <a:solidFill>
                <a:srgbClr val="898989"/>
              </a:solidFill>
            </a:endParaRPr>
          </a:p>
        </p:txBody>
      </p:sp>
      <p:pic>
        <p:nvPicPr>
          <p:cNvPr id="22533" name="Picture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57300" y="986552"/>
            <a:ext cx="7543800" cy="88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7300" y="6404730"/>
            <a:ext cx="7543800" cy="31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4" descr="Here Come the Prose Police - The Chronicle of Higher Educat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26281" y="2118123"/>
            <a:ext cx="3538776" cy="353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4541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6" y="114300"/>
            <a:ext cx="10058273" cy="7543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6" y="114300"/>
            <a:ext cx="10058273" cy="7543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6" y="114300"/>
            <a:ext cx="10058273" cy="7543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6" y="114300"/>
            <a:ext cx="10058273" cy="7543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6" y="114300"/>
            <a:ext cx="10058273" cy="7543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6" y="114300"/>
            <a:ext cx="10058273" cy="75438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TotalTime>
  <Words>2377</Words>
  <Application>Microsoft Office PowerPoint</Application>
  <PresentationFormat>Custom</PresentationFormat>
  <Paragraphs>147</Paragraphs>
  <Slides>35</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35</vt:i4>
      </vt:variant>
    </vt:vector>
  </HeadingPairs>
  <TitlesOfParts>
    <vt:vector size="41" baseType="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Komentar rada</vt:lpstr>
      <vt:lpstr>Koncept rada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Структура</vt:lpstr>
      <vt:lpstr>PowerPoint Presentation</vt:lpstr>
      <vt:lpstr>PowerPoint Presentation</vt:lpstr>
      <vt:lpstr>PowerPoint Presentation</vt:lpstr>
      <vt:lpstr>PowerPoint Presentation</vt:lpstr>
      <vt:lpstr>PowerPoint Presentation</vt:lpstr>
      <vt:lpstr>                                     Питања?  Коментари? Примедбе?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HP</cp:lastModifiedBy>
  <cp:revision>3</cp:revision>
  <dcterms:created xsi:type="dcterms:W3CDTF">2022-10-25T06:35:41Z</dcterms:created>
  <dcterms:modified xsi:type="dcterms:W3CDTF">2022-10-25T08:51:26Z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2020-03-25T00:00:00Z</vt:filetime>
  </property>
  <property fmtid="{D5CDD505-2E9C-101B-9397-08002B2CF9AE}" pid="3" name="LastSaved">
    <vt:filetime>2022-10-25T00:00:00Z</vt:filetime>
  </property>
</Properties>
</file>